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38"/>
  </p:notesMasterIdLst>
  <p:sldIdLst>
    <p:sldId id="413" r:id="rId2"/>
    <p:sldId id="746" r:id="rId3"/>
    <p:sldId id="805" r:id="rId4"/>
    <p:sldId id="807" r:id="rId5"/>
    <p:sldId id="808" r:id="rId6"/>
    <p:sldId id="809" r:id="rId7"/>
    <p:sldId id="810" r:id="rId8"/>
    <p:sldId id="811" r:id="rId9"/>
    <p:sldId id="845" r:id="rId10"/>
    <p:sldId id="819" r:id="rId11"/>
    <p:sldId id="816" r:id="rId12"/>
    <p:sldId id="820" r:id="rId13"/>
    <p:sldId id="821" r:id="rId14"/>
    <p:sldId id="812" r:id="rId15"/>
    <p:sldId id="815" r:id="rId16"/>
    <p:sldId id="818" r:id="rId17"/>
    <p:sldId id="833" r:id="rId18"/>
    <p:sldId id="822" r:id="rId19"/>
    <p:sldId id="831" r:id="rId20"/>
    <p:sldId id="847" r:id="rId21"/>
    <p:sldId id="832" r:id="rId22"/>
    <p:sldId id="835" r:id="rId23"/>
    <p:sldId id="834" r:id="rId24"/>
    <p:sldId id="846" r:id="rId25"/>
    <p:sldId id="836" r:id="rId26"/>
    <p:sldId id="837" r:id="rId27"/>
    <p:sldId id="839" r:id="rId28"/>
    <p:sldId id="838" r:id="rId29"/>
    <p:sldId id="840" r:id="rId30"/>
    <p:sldId id="841" r:id="rId31"/>
    <p:sldId id="843" r:id="rId32"/>
    <p:sldId id="842" r:id="rId33"/>
    <p:sldId id="751" r:id="rId34"/>
    <p:sldId id="848" r:id="rId35"/>
    <p:sldId id="777" r:id="rId36"/>
    <p:sldId id="806" r:id="rId37"/>
  </p:sldIdLst>
  <p:sldSz cx="9144000" cy="6858000" type="screen4x3"/>
  <p:notesSz cx="6881813" cy="9296400"/>
  <p:defaultTextStyle>
    <a:defPPr>
      <a:defRPr lang="en-US"/>
    </a:defPPr>
    <a:lvl1pPr algn="l" rtl="0" fontAlgn="base">
      <a:spcBef>
        <a:spcPct val="0"/>
      </a:spcBef>
      <a:spcAft>
        <a:spcPct val="0"/>
      </a:spcAft>
      <a:defRPr sz="2000" kern="1200">
        <a:solidFill>
          <a:schemeClr val="tx1"/>
        </a:solidFill>
        <a:latin typeface="Arial" pitchFamily="-111" charset="0"/>
        <a:ea typeface="+mn-ea"/>
        <a:cs typeface="+mn-cs"/>
      </a:defRPr>
    </a:lvl1pPr>
    <a:lvl2pPr marL="457200" algn="l" rtl="0" fontAlgn="base">
      <a:spcBef>
        <a:spcPct val="0"/>
      </a:spcBef>
      <a:spcAft>
        <a:spcPct val="0"/>
      </a:spcAft>
      <a:defRPr sz="2000" kern="1200">
        <a:solidFill>
          <a:schemeClr val="tx1"/>
        </a:solidFill>
        <a:latin typeface="Arial" pitchFamily="-111" charset="0"/>
        <a:ea typeface="+mn-ea"/>
        <a:cs typeface="+mn-cs"/>
      </a:defRPr>
    </a:lvl2pPr>
    <a:lvl3pPr marL="914400" algn="l" rtl="0" fontAlgn="base">
      <a:spcBef>
        <a:spcPct val="0"/>
      </a:spcBef>
      <a:spcAft>
        <a:spcPct val="0"/>
      </a:spcAft>
      <a:defRPr sz="2000" kern="1200">
        <a:solidFill>
          <a:schemeClr val="tx1"/>
        </a:solidFill>
        <a:latin typeface="Arial" pitchFamily="-111" charset="0"/>
        <a:ea typeface="+mn-ea"/>
        <a:cs typeface="+mn-cs"/>
      </a:defRPr>
    </a:lvl3pPr>
    <a:lvl4pPr marL="1371600" algn="l" rtl="0" fontAlgn="base">
      <a:spcBef>
        <a:spcPct val="0"/>
      </a:spcBef>
      <a:spcAft>
        <a:spcPct val="0"/>
      </a:spcAft>
      <a:defRPr sz="2000" kern="1200">
        <a:solidFill>
          <a:schemeClr val="tx1"/>
        </a:solidFill>
        <a:latin typeface="Arial" pitchFamily="-111" charset="0"/>
        <a:ea typeface="+mn-ea"/>
        <a:cs typeface="+mn-cs"/>
      </a:defRPr>
    </a:lvl4pPr>
    <a:lvl5pPr marL="1828800" algn="l" rtl="0" fontAlgn="base">
      <a:spcBef>
        <a:spcPct val="0"/>
      </a:spcBef>
      <a:spcAft>
        <a:spcPct val="0"/>
      </a:spcAft>
      <a:defRPr sz="2000" kern="1200">
        <a:solidFill>
          <a:schemeClr val="tx1"/>
        </a:solidFill>
        <a:latin typeface="Arial" pitchFamily="-111" charset="0"/>
        <a:ea typeface="+mn-ea"/>
        <a:cs typeface="+mn-cs"/>
      </a:defRPr>
    </a:lvl5pPr>
    <a:lvl6pPr marL="2286000" algn="l" defTabSz="457200" rtl="0" eaLnBrk="1" latinLnBrk="0" hangingPunct="1">
      <a:defRPr sz="2000" kern="1200">
        <a:solidFill>
          <a:schemeClr val="tx1"/>
        </a:solidFill>
        <a:latin typeface="Arial" pitchFamily="-111" charset="0"/>
        <a:ea typeface="+mn-ea"/>
        <a:cs typeface="+mn-cs"/>
      </a:defRPr>
    </a:lvl6pPr>
    <a:lvl7pPr marL="2743200" algn="l" defTabSz="457200" rtl="0" eaLnBrk="1" latinLnBrk="0" hangingPunct="1">
      <a:defRPr sz="2000" kern="1200">
        <a:solidFill>
          <a:schemeClr val="tx1"/>
        </a:solidFill>
        <a:latin typeface="Arial" pitchFamily="-111" charset="0"/>
        <a:ea typeface="+mn-ea"/>
        <a:cs typeface="+mn-cs"/>
      </a:defRPr>
    </a:lvl7pPr>
    <a:lvl8pPr marL="3200400" algn="l" defTabSz="457200" rtl="0" eaLnBrk="1" latinLnBrk="0" hangingPunct="1">
      <a:defRPr sz="2000" kern="1200">
        <a:solidFill>
          <a:schemeClr val="tx1"/>
        </a:solidFill>
        <a:latin typeface="Arial" pitchFamily="-111" charset="0"/>
        <a:ea typeface="+mn-ea"/>
        <a:cs typeface="+mn-cs"/>
      </a:defRPr>
    </a:lvl8pPr>
    <a:lvl9pPr marL="3657600" algn="l" defTabSz="457200" rtl="0" eaLnBrk="1" latinLnBrk="0" hangingPunct="1">
      <a:defRPr sz="2000" kern="1200">
        <a:solidFill>
          <a:schemeClr val="tx1"/>
        </a:solidFill>
        <a:latin typeface="Arial" pitchFamily="-11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A3C3C6"/>
    <a:srgbClr val="D1C1A7"/>
    <a:srgbClr val="C3FCBC"/>
    <a:srgbClr val="EAEAEA"/>
    <a:srgbClr val="CC00CC"/>
    <a:srgbClr val="FFF907"/>
    <a:srgbClr val="A0C0C2"/>
    <a:srgbClr val="FF9E8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90" d="100"/>
          <a:sy n="90" d="100"/>
        </p:scale>
        <p:origin x="-1272" y="-3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88"/>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interSettings" Target="printerSettings/printerSettings1.bin"/><Relationship Id="rId40" Type="http://schemas.openxmlformats.org/officeDocument/2006/relationships/presProps" Target="presProps.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heme" Target="theme/theme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notesMaster" Target="notesMasters/notesMaster1.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pitchFamily="-106" charset="0"/>
              </a:defRPr>
            </a:lvl1pPr>
          </a:lstStyle>
          <a:p>
            <a:pPr>
              <a:defRPr/>
            </a:pPr>
            <a:endParaRPr lang="en-US"/>
          </a:p>
        </p:txBody>
      </p:sp>
      <p:sp>
        <p:nvSpPr>
          <p:cNvPr id="45059"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pitchFamily="-106"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8975" y="4416425"/>
            <a:ext cx="5503863"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pitchFamily="-106" charset="0"/>
              </a:defRPr>
            </a:lvl1pPr>
          </a:lstStyle>
          <a:p>
            <a:pPr>
              <a:defRPr/>
            </a:pPr>
            <a:endParaRPr lang="en-US"/>
          </a:p>
        </p:txBody>
      </p:sp>
      <p:sp>
        <p:nvSpPr>
          <p:cNvPr id="45063"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pitchFamily="-106" charset="0"/>
              </a:defRPr>
            </a:lvl1pPr>
          </a:lstStyle>
          <a:p>
            <a:pPr>
              <a:defRPr/>
            </a:pPr>
            <a:fld id="{8548BE35-0A64-044D-8159-44ED402933E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B94FC63-EDC9-3D4B-A5EF-1BB8724B92E4}" type="slidenum">
              <a:rPr lang="en-US">
                <a:latin typeface="Arial" pitchFamily="-111" charset="0"/>
              </a:rPr>
              <a:pPr/>
              <a:t>1</a:t>
            </a:fld>
            <a:endParaRPr lang="en-US">
              <a:latin typeface="Arial" pitchFamily="-111"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447536-CA60-D64A-ACDE-D8D2003235C1}" type="slidenum">
              <a:rPr lang="en-US"/>
              <a:pPr/>
              <a:t>16</a:t>
            </a:fld>
            <a:endParaRPr lang="en-US"/>
          </a:p>
        </p:txBody>
      </p:sp>
      <p:sp>
        <p:nvSpPr>
          <p:cNvPr id="209922" name="Rectangle 2"/>
          <p:cNvSpPr>
            <a:spLocks noGrp="1" noRot="1" noChangeAspect="1" noChangeArrowheads="1" noTextEdit="1"/>
          </p:cNvSpPr>
          <p:nvPr>
            <p:ph type="sldImg"/>
          </p:nvPr>
        </p:nvSpPr>
        <p:spPr bwMode="auto">
          <a:xfrm>
            <a:off x="1119188" y="696913"/>
            <a:ext cx="4648200" cy="3486150"/>
          </a:xfrm>
          <a:prstGeom prst="rect">
            <a:avLst/>
          </a:prstGeom>
          <a:solidFill>
            <a:srgbClr val="FFFFFF"/>
          </a:solidFill>
          <a:ln>
            <a:solidFill>
              <a:srgbClr val="000000"/>
            </a:solidFill>
            <a:miter lim="800000"/>
            <a:headEnd/>
            <a:tailEnd/>
          </a:ln>
        </p:spPr>
      </p:sp>
      <p:sp>
        <p:nvSpPr>
          <p:cNvPr id="209923"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lIns="95339" tIns="47670" rIns="95339" bIns="47670">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Present primarily plans as the experiment is just beginning.  </a:t>
            </a:r>
          </a:p>
        </p:txBody>
      </p:sp>
      <p:sp>
        <p:nvSpPr>
          <p:cNvPr id="4" name="Slide Number Placeholder 3"/>
          <p:cNvSpPr>
            <a:spLocks noGrp="1"/>
          </p:cNvSpPr>
          <p:nvPr>
            <p:ph type="sldNum" sz="quarter" idx="5"/>
          </p:nvPr>
        </p:nvSpPr>
        <p:spPr/>
        <p:txBody>
          <a:bodyPr/>
          <a:lstStyle/>
          <a:p>
            <a:fld id="{1D630814-9E4C-744F-AE46-7A5FB3DA4E95}" type="slidenum">
              <a:rPr lang="en-US"/>
              <a:pPr/>
              <a:t>25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fld id="{B3902F1F-B5C2-6F4A-9B1E-B856071C7CAD}" type="slidenum">
              <a:rPr lang="en-US"/>
              <a:pPr/>
              <a:t>26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xfrm>
            <a:off x="917575" y="4415790"/>
            <a:ext cx="5046663" cy="4183380"/>
          </a:xfrm>
          <a:noFill/>
          <a:ln/>
        </p:spPr>
        <p:txBody>
          <a:bodyPr/>
          <a:lstStyle/>
          <a:p>
            <a:pPr eaLnBrk="1" hangingPunct="1"/>
            <a:r>
              <a:rPr lang="en-US" sz="2400" dirty="0" smtClean="0"/>
              <a:t>Notes from Jocelyn – I will summarize much more succinctly.</a:t>
            </a:r>
          </a:p>
          <a:p>
            <a:pPr eaLnBrk="1" hangingPunct="1"/>
            <a:endParaRPr lang="en-US" sz="2400" dirty="0" smtClean="0"/>
          </a:p>
          <a:p>
            <a:pPr eaLnBrk="1" hangingPunct="1"/>
            <a:r>
              <a:rPr lang="en-US" sz="2400" dirty="0" smtClean="0"/>
              <a:t>These equations calculate the “recently added” fossil fuel CO2 - </a:t>
            </a:r>
            <a:r>
              <a:rPr lang="en-US" sz="2400" dirty="0" err="1" smtClean="0"/>
              <a:t>ie</a:t>
            </a:r>
            <a:r>
              <a:rPr lang="en-US" sz="2400" dirty="0" smtClean="0"/>
              <a:t> what has been added in comparison to a background value, and for the Sacramento study, refer to the fossil fuel CO2 buildup in the boundary layer relative to the free troposphere. BG value used was the highest D14 seen in campaign, on 2/26 at 3000 meters.  Seemed the cleanest sample;</a:t>
            </a:r>
          </a:p>
          <a:p>
            <a:pPr eaLnBrk="1" hangingPunct="1"/>
            <a:endParaRPr lang="en-US" sz="2400" dirty="0" smtClean="0"/>
          </a:p>
          <a:p>
            <a:pPr eaLnBrk="1" hangingPunct="1"/>
            <a:r>
              <a:rPr lang="en-US" sz="2400" dirty="0" smtClean="0"/>
              <a:t>C=CO</a:t>
            </a:r>
            <a:r>
              <a:rPr lang="en-US" sz="2400" baseline="-25000" dirty="0" smtClean="0"/>
              <a:t>2</a:t>
            </a:r>
            <a:r>
              <a:rPr lang="en-US" sz="2400" dirty="0" smtClean="0"/>
              <a:t>, </a:t>
            </a:r>
            <a:r>
              <a:rPr lang="en-US" sz="2200" dirty="0" err="1" smtClean="0">
                <a:latin typeface="Symbol" pitchFamily="18" charset="2"/>
                <a:sym typeface="Symbol" pitchFamily="18" charset="2"/>
              </a:rPr>
              <a:t></a:t>
            </a:r>
            <a:r>
              <a:rPr lang="en-US" sz="2400" dirty="0" smtClean="0"/>
              <a:t> = </a:t>
            </a:r>
            <a:r>
              <a:rPr lang="en-US" sz="2200" dirty="0" smtClean="0">
                <a:latin typeface="Symbol" pitchFamily="18" charset="2"/>
                <a:sym typeface="Symbol" pitchFamily="18" charset="2"/>
              </a:rPr>
              <a:t></a:t>
            </a:r>
            <a:r>
              <a:rPr lang="en-US" sz="2200" baseline="30000" dirty="0" smtClean="0">
                <a:latin typeface="Times" pitchFamily="18" charset="0"/>
              </a:rPr>
              <a:t>14</a:t>
            </a:r>
            <a:r>
              <a:rPr lang="en-US" sz="2200" dirty="0" smtClean="0">
                <a:latin typeface="Times" pitchFamily="18" charset="0"/>
              </a:rPr>
              <a:t>CO</a:t>
            </a:r>
            <a:r>
              <a:rPr lang="en-US" sz="2200" baseline="-25000" dirty="0" smtClean="0">
                <a:latin typeface="Times" pitchFamily="18" charset="0"/>
              </a:rPr>
              <a:t>2 </a:t>
            </a:r>
            <a:r>
              <a:rPr lang="en-US" sz="2200" dirty="0" err="1" smtClean="0">
                <a:latin typeface="Times" pitchFamily="18" charset="0"/>
              </a:rPr>
              <a:t>obs</a:t>
            </a:r>
            <a:r>
              <a:rPr lang="en-US" sz="2200" dirty="0" smtClean="0">
                <a:latin typeface="Times" pitchFamily="18" charset="0"/>
              </a:rPr>
              <a:t>=observed in sample, </a:t>
            </a:r>
            <a:r>
              <a:rPr lang="en-US" sz="2200" dirty="0" err="1" smtClean="0">
                <a:latin typeface="Times" pitchFamily="18" charset="0"/>
              </a:rPr>
              <a:t>bg</a:t>
            </a:r>
            <a:r>
              <a:rPr lang="en-US" sz="2200" dirty="0" smtClean="0">
                <a:latin typeface="Times" pitchFamily="18" charset="0"/>
              </a:rPr>
              <a:t>=background, ff=fossil fuel, </a:t>
            </a:r>
            <a:r>
              <a:rPr lang="en-US" sz="2200" dirty="0" err="1" smtClean="0">
                <a:latin typeface="Times" pitchFamily="18" charset="0"/>
              </a:rPr>
              <a:t>r</a:t>
            </a:r>
            <a:r>
              <a:rPr lang="en-US" sz="2200" dirty="0" smtClean="0">
                <a:latin typeface="Times" pitchFamily="18" charset="0"/>
              </a:rPr>
              <a:t>=heterotrophic respiration</a:t>
            </a:r>
          </a:p>
          <a:p>
            <a:pPr eaLnBrk="1" hangingPunct="1"/>
            <a:endParaRPr lang="en-US" sz="2200" dirty="0" smtClean="0">
              <a:latin typeface="Times" pitchFamily="18" charset="0"/>
            </a:endParaRPr>
          </a:p>
          <a:p>
            <a:pPr eaLnBrk="1" hangingPunct="1"/>
            <a:r>
              <a:rPr lang="en-US" sz="2200" dirty="0" smtClean="0">
                <a:latin typeface="Times" pitchFamily="18" charset="0"/>
              </a:rPr>
              <a:t>The first two equations are combined to get the third one.  The first term dominates, and quantifies the effect of adding 14C-free (-1000permil) fossil fuel CO2 to the atmosphere, decreasing D14CO2.  In the current atmosphere, the effect is about -28permil change in D14CO2 for every 1ppm of fossil fuel CO2 added.  </a:t>
            </a:r>
          </a:p>
          <a:p>
            <a:pPr eaLnBrk="1" hangingPunct="1"/>
            <a:r>
              <a:rPr lang="en-US" sz="2200" dirty="0" smtClean="0">
                <a:latin typeface="Times" pitchFamily="18" charset="0"/>
              </a:rPr>
              <a:t>The second term is a small correction for the fact that D14CO2 of heterotrophic respiration is slightly higher than that in the current atmosphere.  The correction is 0.2 </a:t>
            </a:r>
            <a:r>
              <a:rPr lang="en-US" sz="2200" dirty="0" err="1" smtClean="0">
                <a:latin typeface="Times" pitchFamily="18" charset="0"/>
              </a:rPr>
              <a:t>ppm</a:t>
            </a:r>
            <a:r>
              <a:rPr lang="en-US" sz="2200" dirty="0" smtClean="0">
                <a:latin typeface="Times" pitchFamily="18" charset="0"/>
              </a:rPr>
              <a:t> in winter and 0.5 </a:t>
            </a:r>
            <a:r>
              <a:rPr lang="en-US" sz="2200" dirty="0" err="1" smtClean="0">
                <a:latin typeface="Times" pitchFamily="18" charset="0"/>
              </a:rPr>
              <a:t>ppm</a:t>
            </a:r>
            <a:r>
              <a:rPr lang="en-US" sz="2200" dirty="0" smtClean="0">
                <a:latin typeface="Times" pitchFamily="18" charset="0"/>
              </a:rPr>
              <a:t> in summer.</a:t>
            </a:r>
          </a:p>
          <a:p>
            <a:pPr eaLnBrk="1" hangingPunct="1"/>
            <a:r>
              <a:rPr lang="en-US" sz="2200" dirty="0" smtClean="0">
                <a:latin typeface="Times" pitchFamily="18" charset="0"/>
              </a:rPr>
              <a:t>The last equation is the definition of D14CO2.  </a:t>
            </a:r>
            <a:r>
              <a:rPr lang="en-US" sz="2200" dirty="0" err="1" smtClean="0">
                <a:latin typeface="Times" pitchFamily="18" charset="0"/>
              </a:rPr>
              <a:t>Ie</a:t>
            </a:r>
            <a:r>
              <a:rPr lang="en-US" sz="2200" dirty="0" smtClean="0">
                <a:latin typeface="Times" pitchFamily="18" charset="0"/>
              </a:rPr>
              <a:t> a ratio of ratios - 14C/C of the sample, over that of a standard.  The subscript </a:t>
            </a:r>
            <a:r>
              <a:rPr lang="en-US" sz="2200" dirty="0" err="1" smtClean="0">
                <a:latin typeface="Times" pitchFamily="18" charset="0"/>
              </a:rPr>
              <a:t>BN[x</a:t>
            </a:r>
            <a:r>
              <a:rPr lang="en-US" sz="2200" dirty="0" smtClean="0">
                <a:latin typeface="Times" pitchFamily="18" charset="0"/>
              </a:rPr>
              <a:t>] indicates that it is (1) corrected for Blank, (2) Normalized to a standard delta 13C value, (3) corrected for radioactive decay between the time of collection and the time of measurement.  </a:t>
            </a:r>
          </a:p>
          <a:p>
            <a:pPr eaLnBrk="1" hangingPunct="1"/>
            <a:r>
              <a:rPr lang="en-US" sz="2200" dirty="0" smtClean="0">
                <a:latin typeface="Times" pitchFamily="18" charset="0"/>
              </a:rPr>
              <a:t>The most important point here is the normalization correction, which means that any process that fractionates (e.g. photosynthesis) does not change D14CO2.  Only disequilibrium processes change D14CO2.  Over the land, this effectively means that only fossil fuel emissions and heterotrophic respiration need to be considered.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834B97-25E3-9B4B-9511-C6F5E92E588E}" type="slidenum">
              <a:rPr lang="en-US"/>
              <a:pPr/>
              <a:t>35</a:t>
            </a:fld>
            <a:endParaRPr lang="en-US"/>
          </a:p>
        </p:txBody>
      </p:sp>
      <p:sp>
        <p:nvSpPr>
          <p:cNvPr id="18434" name="Rectangle 2"/>
          <p:cNvSpPr>
            <a:spLocks noGrp="1" noRot="1" noChangeAspect="1" noChangeArrowheads="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18435"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If use CO2 enhancement instead of CO2ff, get very different answer for RCO - and bias is different for the two flights</a:t>
            </a:r>
            <a:r>
              <a:rPr lang="en-US" dirty="0" smtClean="0"/>
              <a:t>.</a:t>
            </a:r>
          </a:p>
          <a:p>
            <a:r>
              <a:rPr lang="en-US" dirty="0" smtClean="0"/>
              <a:t>Large</a:t>
            </a:r>
            <a:r>
              <a:rPr lang="en-US" baseline="0" dirty="0" smtClean="0"/>
              <a:t> blue points – total CO2 </a:t>
            </a:r>
            <a:r>
              <a:rPr lang="en-US" baseline="0" dirty="0" err="1" smtClean="0"/>
              <a:t>vs</a:t>
            </a:r>
            <a:r>
              <a:rPr lang="en-US" baseline="0" dirty="0" smtClean="0"/>
              <a:t> CO (top axis).  Small blue points are continuous (2 minute) measurements from SAC227.  (No continuous CO in SAC306).</a:t>
            </a:r>
            <a:endParaRPr lang="en-US" dirty="0" smtClean="0"/>
          </a:p>
          <a:p>
            <a:r>
              <a:rPr lang="en-US" dirty="0" smtClean="0"/>
              <a:t>And that is because of</a:t>
            </a:r>
            <a:r>
              <a:rPr lang="en-US" baseline="0" dirty="0" smtClean="0"/>
              <a:t> biological CO2 – which apparently had a different sign for the two flights – I’ll show you more of that in a minute.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6553200" y="6248400"/>
            <a:ext cx="2133600" cy="476250"/>
          </a:xfrm>
          <a:prstGeom prst="rect">
            <a:avLst/>
          </a:prstGeom>
        </p:spPr>
        <p:txBody>
          <a:bodyPr/>
          <a:lstStyle>
            <a:lvl1pPr>
              <a:defRPr/>
            </a:lvl1pPr>
          </a:lstStyle>
          <a:p>
            <a:pPr>
              <a:defRPr/>
            </a:pPr>
            <a:fld id="{2F11AA90-D53F-1E43-8F92-39705A3F2D3E}" type="slidenum">
              <a:rPr lang="en-US"/>
              <a:pPr>
                <a:defRPr/>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356350"/>
            <a:ext cx="2133600" cy="365125"/>
          </a:xfrm>
          <a:prstGeom prst="rect">
            <a:avLst/>
          </a:prstGeom>
        </p:spPr>
        <p:txBody>
          <a:bodyPr/>
          <a:lstStyle>
            <a:lvl1pPr>
              <a:defRPr/>
            </a:lvl1pPr>
          </a:lstStyle>
          <a:p>
            <a:fld id="{0EEE8575-EA54-144A-96D6-E181A77DFE4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theme" Target="../theme/theme1.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6"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6"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3" r:id="rId14"/>
    <p:sldLayoutId id="2147483694" r:id="rId15"/>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1"/>
          </a:solidFill>
          <a:latin typeface="Arial"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1"/>
          </a:solidFill>
          <a:latin typeface="Arial"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1"/>
          </a:solidFill>
          <a:latin typeface="Arial"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1"/>
          </a:solidFill>
          <a:latin typeface="Arial" pitchFamily="-106"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1"/>
          </a:solidFill>
          <a:latin typeface="Arial" pitchFamily="-106" charset="0"/>
        </a:defRPr>
      </a:lvl6pPr>
      <a:lvl7pPr marL="914400" algn="ctr" rtl="0" fontAlgn="base">
        <a:spcBef>
          <a:spcPct val="0"/>
        </a:spcBef>
        <a:spcAft>
          <a:spcPct val="0"/>
        </a:spcAft>
        <a:defRPr sz="4400">
          <a:solidFill>
            <a:schemeClr val="tx1"/>
          </a:solidFill>
          <a:latin typeface="Arial" pitchFamily="-106" charset="0"/>
        </a:defRPr>
      </a:lvl7pPr>
      <a:lvl8pPr marL="1371600" algn="ctr" rtl="0" fontAlgn="base">
        <a:spcBef>
          <a:spcPct val="0"/>
        </a:spcBef>
        <a:spcAft>
          <a:spcPct val="0"/>
        </a:spcAft>
        <a:defRPr sz="4400">
          <a:solidFill>
            <a:schemeClr val="tx1"/>
          </a:solidFill>
          <a:latin typeface="Arial" pitchFamily="-106" charset="0"/>
        </a:defRPr>
      </a:lvl8pPr>
      <a:lvl9pPr marL="1828800" algn="ctr" rtl="0" fontAlgn="base">
        <a:spcBef>
          <a:spcPct val="0"/>
        </a:spcBef>
        <a:spcAft>
          <a:spcPct val="0"/>
        </a:spcAft>
        <a:defRPr sz="4400">
          <a:solidFill>
            <a:schemeClr val="tx1"/>
          </a:solidFill>
          <a:latin typeface="Arial"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4" Type="http://schemas.openxmlformats.org/officeDocument/2006/relationships/image" Target="../media/image2.png"/><Relationship Id="rId10" Type="http://schemas.openxmlformats.org/officeDocument/2006/relationships/image" Target="../media/image8.png"/><Relationship Id="rId5" Type="http://schemas.openxmlformats.org/officeDocument/2006/relationships/image" Target="../media/image3.jpeg"/><Relationship Id="rId7" Type="http://schemas.openxmlformats.org/officeDocument/2006/relationships/image" Target="../media/image5.png"/><Relationship Id="rId11" Type="http://schemas.openxmlformats.org/officeDocument/2006/relationships/image" Target="../media/image9.jpeg"/><Relationship Id="rId12"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xml"/><Relationship Id="rId9" Type="http://schemas.openxmlformats.org/officeDocument/2006/relationships/image" Target="../media/image7.png"/><Relationship Id="rId3" Type="http://schemas.openxmlformats.org/officeDocument/2006/relationships/image" Target="../media/image1.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image" Target="../media/image20.png"/><Relationship Id="rId5" Type="http://schemas.openxmlformats.org/officeDocument/2006/relationships/image" Target="../media/image21.png"/><Relationship Id="rId7" Type="http://schemas.openxmlformats.org/officeDocument/2006/relationships/image" Target="../media/image23.png"/><Relationship Id="rId1" Type="http://schemas.openxmlformats.org/officeDocument/2006/relationships/slideLayout" Target="../slideLayouts/slideLayout14.xml"/><Relationship Id="rId2" Type="http://schemas.openxmlformats.org/officeDocument/2006/relationships/image" Target="../media/image18.png"/><Relationship Id="rId3" Type="http://schemas.openxmlformats.org/officeDocument/2006/relationships/image" Target="../media/image19.png"/><Relationship Id="rId6"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3" Type="http://schemas.openxmlformats.org/officeDocument/2006/relationships/image" Target="../media/image2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3"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4" Type="http://schemas.openxmlformats.org/officeDocument/2006/relationships/image" Target="../media/image30.jpeg"/><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3"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6.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7.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4" Type="http://schemas.openxmlformats.org/officeDocument/2006/relationships/image" Target="../media/image40.jpeg"/><Relationship Id="rId1" Type="http://schemas.openxmlformats.org/officeDocument/2006/relationships/slideLayout" Target="../slideLayouts/slideLayout15.xml"/><Relationship Id="rId2" Type="http://schemas.openxmlformats.org/officeDocument/2006/relationships/image" Target="../media/image38.png"/><Relationship Id="rId3"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3"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4"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13.pdf"/><Relationship Id="rId1" Type="http://schemas.openxmlformats.org/officeDocument/2006/relationships/slideLayout" Target="../slideLayouts/slideLayout2.xml"/><Relationship Id="rId2" Type="http://schemas.openxmlformats.org/officeDocument/2006/relationships/image" Target="../media/image11.pdf"/><Relationship Id="rId3" Type="http://schemas.openxmlformats.org/officeDocument/2006/relationships/image" Target="../media/image12.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990600"/>
            <a:ext cx="8610600" cy="1219200"/>
          </a:xfrm>
        </p:spPr>
        <p:txBody>
          <a:bodyPr/>
          <a:lstStyle/>
          <a:p>
            <a:pPr eaLnBrk="1" hangingPunct="1"/>
            <a:r>
              <a:rPr lang="en-US" sz="3200" dirty="0" smtClean="0"/>
              <a:t>Greenhouse gas fluxes derived from regional measurement networks and atmospheric inversions:  Results from the MCI and INFLUX experiments</a:t>
            </a:r>
            <a:endParaRPr lang="en-US" sz="3200" b="1" dirty="0" smtClean="0">
              <a:latin typeface="Calibri" pitchFamily="-111" charset="0"/>
              <a:ea typeface="ＭＳ Ｐゴシック" pitchFamily="-111" charset="-128"/>
              <a:cs typeface="ＭＳ Ｐゴシック" pitchFamily="-111" charset="-128"/>
            </a:endParaRPr>
          </a:p>
        </p:txBody>
      </p:sp>
      <p:sp>
        <p:nvSpPr>
          <p:cNvPr id="17411" name="Text Box 3"/>
          <p:cNvSpPr txBox="1">
            <a:spLocks noChangeArrowheads="1"/>
          </p:cNvSpPr>
          <p:nvPr/>
        </p:nvSpPr>
        <p:spPr bwMode="auto">
          <a:xfrm>
            <a:off x="1295400" y="2527280"/>
            <a:ext cx="6851650" cy="3416320"/>
          </a:xfrm>
          <a:prstGeom prst="rect">
            <a:avLst/>
          </a:prstGeom>
          <a:noFill/>
          <a:ln w="9525">
            <a:noFill/>
            <a:miter lim="800000"/>
            <a:headEnd/>
            <a:tailEnd/>
          </a:ln>
        </p:spPr>
        <p:txBody>
          <a:bodyPr wrap="square">
            <a:prstTxWarp prst="textNoShape">
              <a:avLst/>
            </a:prstTxWarp>
            <a:spAutoFit/>
          </a:bodyPr>
          <a:lstStyle/>
          <a:p>
            <a:pPr algn="ctr"/>
            <a:r>
              <a:rPr lang="en-US" sz="1800" dirty="0" smtClean="0"/>
              <a:t>Kenneth Davis</a:t>
            </a:r>
            <a:r>
              <a:rPr lang="en-US" sz="1800" baseline="30000" dirty="0" smtClean="0"/>
              <a:t>1</a:t>
            </a:r>
            <a:r>
              <a:rPr lang="en-US" sz="1800" dirty="0" smtClean="0"/>
              <a:t>, </a:t>
            </a:r>
            <a:r>
              <a:rPr lang="en-US" sz="1800" dirty="0" err="1" smtClean="0"/>
              <a:t>Arlyn</a:t>
            </a:r>
            <a:r>
              <a:rPr lang="en-US" sz="1800" dirty="0" smtClean="0"/>
              <a:t> Andrews</a:t>
            </a:r>
            <a:r>
              <a:rPr lang="en-US" sz="1800" baseline="30000" dirty="0" smtClean="0"/>
              <a:t>2</a:t>
            </a:r>
            <a:r>
              <a:rPr lang="en-US" sz="1800" dirty="0" smtClean="0"/>
              <a:t>, Maria Cambaliza</a:t>
            </a:r>
            <a:r>
              <a:rPr lang="en-US" sz="1800" baseline="30000" dirty="0" smtClean="0"/>
              <a:t>3</a:t>
            </a:r>
            <a:r>
              <a:rPr lang="en-US" sz="1800" dirty="0" smtClean="0"/>
              <a:t>, Scott Denning</a:t>
            </a:r>
            <a:r>
              <a:rPr lang="en-US" sz="1800" baseline="30000" dirty="0" smtClean="0"/>
              <a:t>4</a:t>
            </a:r>
            <a:r>
              <a:rPr lang="en-US" sz="1800" dirty="0" smtClean="0"/>
              <a:t>, Liza Diaz</a:t>
            </a:r>
            <a:r>
              <a:rPr lang="en-US" sz="1800" baseline="30000" dirty="0" smtClean="0"/>
              <a:t>1</a:t>
            </a:r>
            <a:r>
              <a:rPr lang="en-US" sz="1800" dirty="0" smtClean="0"/>
              <a:t>, Kevin Gurney</a:t>
            </a:r>
            <a:r>
              <a:rPr lang="en-US" sz="1800" baseline="30000" dirty="0" smtClean="0"/>
              <a:t>5</a:t>
            </a:r>
            <a:r>
              <a:rPr lang="en-US" sz="1800" dirty="0" smtClean="0"/>
              <a:t>, Thomas Lauvaux</a:t>
            </a:r>
            <a:r>
              <a:rPr lang="en-US" sz="1800" baseline="30000" dirty="0" smtClean="0"/>
              <a:t>1</a:t>
            </a:r>
            <a:r>
              <a:rPr lang="en-US" sz="1800" dirty="0" smtClean="0"/>
              <a:t>, Natasha Miles</a:t>
            </a:r>
            <a:r>
              <a:rPr lang="en-US" sz="1800" baseline="30000" dirty="0" smtClean="0"/>
              <a:t>1</a:t>
            </a:r>
            <a:r>
              <a:rPr lang="en-US" sz="1800" dirty="0" smtClean="0"/>
              <a:t>, Stephen Ogle</a:t>
            </a:r>
            <a:r>
              <a:rPr lang="en-US" sz="1800" baseline="30000" dirty="0" smtClean="0"/>
              <a:t>4</a:t>
            </a:r>
            <a:r>
              <a:rPr lang="en-US" sz="1800" dirty="0" smtClean="0"/>
              <a:t>, Antonio Possolo</a:t>
            </a:r>
            <a:r>
              <a:rPr lang="en-US" sz="1800" baseline="30000" dirty="0" smtClean="0"/>
              <a:t>6</a:t>
            </a:r>
            <a:r>
              <a:rPr lang="en-US" sz="1800" dirty="0" smtClean="0"/>
              <a:t>, Scott Richardson</a:t>
            </a:r>
            <a:r>
              <a:rPr lang="en-US" sz="1800" baseline="30000" dirty="0" smtClean="0"/>
              <a:t>1</a:t>
            </a:r>
            <a:r>
              <a:rPr lang="en-US" sz="1800" dirty="0" smtClean="0"/>
              <a:t>, Andrew Schuh</a:t>
            </a:r>
            <a:r>
              <a:rPr lang="en-US" sz="1800" baseline="30000" dirty="0" smtClean="0"/>
              <a:t>4</a:t>
            </a:r>
            <a:r>
              <a:rPr lang="en-US" sz="1800" dirty="0" smtClean="0"/>
              <a:t>, Paul Shepson</a:t>
            </a:r>
            <a:r>
              <a:rPr lang="en-US" sz="1800" baseline="30000" dirty="0" smtClean="0"/>
              <a:t>3</a:t>
            </a:r>
            <a:r>
              <a:rPr lang="en-US" sz="1800" dirty="0" smtClean="0"/>
              <a:t>, and </a:t>
            </a:r>
            <a:r>
              <a:rPr lang="en-US" sz="1800" dirty="0" err="1" smtClean="0"/>
              <a:t>Colm</a:t>
            </a:r>
            <a:r>
              <a:rPr lang="en-US" sz="1800" dirty="0" smtClean="0"/>
              <a:t> Sweeney</a:t>
            </a:r>
            <a:r>
              <a:rPr lang="en-US" sz="1800" baseline="30000" dirty="0" smtClean="0"/>
              <a:t>2</a:t>
            </a:r>
            <a:r>
              <a:rPr lang="en-US" sz="1800" dirty="0" smtClean="0"/>
              <a:t>, Jocelyn Turnbull</a:t>
            </a:r>
            <a:r>
              <a:rPr lang="en-US" sz="1800" baseline="30000" dirty="0" smtClean="0"/>
              <a:t>2</a:t>
            </a:r>
            <a:r>
              <a:rPr lang="en-US" sz="1800" dirty="0" smtClean="0"/>
              <a:t>, </a:t>
            </a:r>
            <a:r>
              <a:rPr lang="en-US" sz="1800" dirty="0" err="1" smtClean="0"/>
              <a:t>Tristram</a:t>
            </a:r>
            <a:r>
              <a:rPr lang="en-US" sz="1800" dirty="0" smtClean="0"/>
              <a:t> West</a:t>
            </a:r>
            <a:r>
              <a:rPr lang="en-US" sz="1800" baseline="30000" dirty="0" smtClean="0"/>
              <a:t>7</a:t>
            </a:r>
            <a:r>
              <a:rPr lang="en-US" sz="1800" dirty="0" smtClean="0"/>
              <a:t> and James Whetstone</a:t>
            </a:r>
            <a:r>
              <a:rPr lang="en-US" sz="1800" baseline="30000" dirty="0" smtClean="0"/>
              <a:t>6</a:t>
            </a:r>
            <a:endParaRPr lang="en-US" sz="1800" dirty="0" smtClean="0"/>
          </a:p>
          <a:p>
            <a:pPr algn="ctr"/>
            <a:endParaRPr lang="en-US" sz="1800" dirty="0" smtClean="0"/>
          </a:p>
          <a:p>
            <a:pPr algn="ctr"/>
            <a:r>
              <a:rPr lang="en-US" sz="1800" baseline="30000" dirty="0" smtClean="0"/>
              <a:t>1</a:t>
            </a:r>
            <a:r>
              <a:rPr lang="en-US" sz="1800" dirty="0" smtClean="0"/>
              <a:t>The </a:t>
            </a:r>
            <a:r>
              <a:rPr lang="en-US" sz="1800" dirty="0"/>
              <a:t>Pennsylvania State </a:t>
            </a:r>
            <a:r>
              <a:rPr lang="en-US" sz="1800" dirty="0" smtClean="0"/>
              <a:t>University, </a:t>
            </a:r>
            <a:r>
              <a:rPr lang="en-US" sz="1800" baseline="30000" dirty="0" smtClean="0"/>
              <a:t>2</a:t>
            </a:r>
            <a:r>
              <a:rPr lang="en-US" sz="1800" dirty="0" smtClean="0"/>
              <a:t>NOAA ESRL, </a:t>
            </a:r>
            <a:r>
              <a:rPr lang="en-US" sz="1800" baseline="30000" dirty="0" smtClean="0"/>
              <a:t>3</a:t>
            </a:r>
            <a:r>
              <a:rPr lang="en-US" sz="1800" dirty="0" smtClean="0"/>
              <a:t>Purdue University,</a:t>
            </a:r>
            <a:r>
              <a:rPr lang="en-US" sz="1800" baseline="30000" dirty="0" smtClean="0"/>
              <a:t> 4</a:t>
            </a:r>
            <a:r>
              <a:rPr lang="en-US" sz="1800" dirty="0" smtClean="0"/>
              <a:t>Colorado State University, </a:t>
            </a:r>
            <a:r>
              <a:rPr lang="en-US" sz="1800" baseline="30000" dirty="0" smtClean="0"/>
              <a:t>5</a:t>
            </a:r>
            <a:r>
              <a:rPr lang="en-US" sz="1800" dirty="0" smtClean="0"/>
              <a:t>Arizona State University, </a:t>
            </a:r>
            <a:r>
              <a:rPr lang="en-US" sz="1800" baseline="30000" dirty="0" smtClean="0"/>
              <a:t>6</a:t>
            </a:r>
            <a:r>
              <a:rPr lang="en-US" sz="1800" dirty="0" smtClean="0"/>
              <a:t>NIST, </a:t>
            </a:r>
            <a:r>
              <a:rPr lang="en-US" sz="1800" baseline="30000" dirty="0" smtClean="0"/>
              <a:t>7</a:t>
            </a:r>
            <a:r>
              <a:rPr lang="en-US" sz="1800" dirty="0" smtClean="0"/>
              <a:t>PNNL</a:t>
            </a:r>
          </a:p>
          <a:p>
            <a:pPr algn="ctr"/>
            <a:r>
              <a:rPr lang="en-US" sz="1800" dirty="0"/>
              <a:t> </a:t>
            </a:r>
            <a:endParaRPr lang="en-US" sz="1800" dirty="0" smtClean="0"/>
          </a:p>
          <a:p>
            <a:pPr algn="ctr"/>
            <a:r>
              <a:rPr lang="en-US" sz="1800" dirty="0" smtClean="0"/>
              <a:t>“Toward a Global Greenhouse Gas Information System,” AGU Fall Meeting, San Francisco, CA, 16 December, 2010</a:t>
            </a:r>
            <a:endParaRPr lang="en-US" altLang="ja-JP" sz="1800" b="1" dirty="0">
              <a:ea typeface="ＭＳ Ｐゴシック" pitchFamily="-111" charset="-128"/>
              <a:cs typeface="ＭＳ Ｐゴシック" pitchFamily="-111" charset="-128"/>
            </a:endParaRPr>
          </a:p>
        </p:txBody>
      </p:sp>
      <p:pic>
        <p:nvPicPr>
          <p:cNvPr id="17412" name="Picture 6"/>
          <p:cNvPicPr>
            <a:picLocks noChangeAspect="1" noChangeArrowheads="1"/>
          </p:cNvPicPr>
          <p:nvPr/>
        </p:nvPicPr>
        <p:blipFill>
          <a:blip r:embed="rId3"/>
          <a:srcRect l="3468" t="21875" r="65532" b="60875"/>
          <a:stretch>
            <a:fillRect/>
          </a:stretch>
        </p:blipFill>
        <p:spPr bwMode="auto">
          <a:xfrm>
            <a:off x="6096000" y="5984548"/>
            <a:ext cx="1905000" cy="797252"/>
          </a:xfrm>
          <a:prstGeom prst="rect">
            <a:avLst/>
          </a:prstGeom>
          <a:noFill/>
          <a:ln w="9525">
            <a:noFill/>
            <a:miter lim="800000"/>
            <a:headEnd/>
            <a:tailEnd/>
          </a:ln>
        </p:spPr>
      </p:pic>
      <p:pic>
        <p:nvPicPr>
          <p:cNvPr id="17416" name="Picture 10"/>
          <p:cNvPicPr>
            <a:picLocks noChangeAspect="1" noChangeArrowheads="1"/>
          </p:cNvPicPr>
          <p:nvPr/>
        </p:nvPicPr>
        <p:blipFill>
          <a:blip r:embed="rId4"/>
          <a:srcRect/>
          <a:stretch>
            <a:fillRect/>
          </a:stretch>
        </p:blipFill>
        <p:spPr bwMode="auto">
          <a:xfrm>
            <a:off x="1752600" y="6134100"/>
            <a:ext cx="704850" cy="647700"/>
          </a:xfrm>
          <a:prstGeom prst="rect">
            <a:avLst/>
          </a:prstGeom>
          <a:noFill/>
          <a:ln w="9525">
            <a:noFill/>
            <a:miter lim="800000"/>
            <a:headEnd/>
            <a:tailEnd/>
          </a:ln>
        </p:spPr>
      </p:pic>
      <p:pic>
        <p:nvPicPr>
          <p:cNvPr id="17417" name="Picture 11"/>
          <p:cNvPicPr>
            <a:picLocks noChangeAspect="1" noChangeArrowheads="1"/>
          </p:cNvPicPr>
          <p:nvPr/>
        </p:nvPicPr>
        <p:blipFill>
          <a:blip r:embed="rId5"/>
          <a:srcRect/>
          <a:stretch>
            <a:fillRect/>
          </a:stretch>
        </p:blipFill>
        <p:spPr bwMode="auto">
          <a:xfrm>
            <a:off x="914400" y="6096000"/>
            <a:ext cx="685800" cy="685800"/>
          </a:xfrm>
          <a:prstGeom prst="rect">
            <a:avLst/>
          </a:prstGeom>
          <a:noFill/>
          <a:ln w="9525">
            <a:noFill/>
            <a:miter lim="800000"/>
            <a:headEnd/>
            <a:tailEnd/>
          </a:ln>
        </p:spPr>
      </p:pic>
      <p:pic>
        <p:nvPicPr>
          <p:cNvPr id="17419" name="Picture 13" descr="NASA insignia RGB"/>
          <p:cNvPicPr>
            <a:picLocks noChangeAspect="1" noChangeArrowheads="1"/>
          </p:cNvPicPr>
          <p:nvPr/>
        </p:nvPicPr>
        <p:blipFill>
          <a:blip r:embed="rId6"/>
          <a:srcRect/>
          <a:stretch>
            <a:fillRect/>
          </a:stretch>
        </p:blipFill>
        <p:spPr bwMode="auto">
          <a:xfrm>
            <a:off x="76200" y="6096000"/>
            <a:ext cx="762000" cy="630237"/>
          </a:xfrm>
          <a:prstGeom prst="rect">
            <a:avLst/>
          </a:prstGeom>
          <a:noFill/>
          <a:ln w="9525">
            <a:noFill/>
            <a:miter lim="800000"/>
            <a:headEnd/>
            <a:tailEnd/>
          </a:ln>
        </p:spPr>
      </p:pic>
      <p:pic>
        <p:nvPicPr>
          <p:cNvPr id="17421" name="Picture 15"/>
          <p:cNvPicPr>
            <a:picLocks noChangeAspect="1" noChangeArrowheads="1"/>
          </p:cNvPicPr>
          <p:nvPr/>
        </p:nvPicPr>
        <p:blipFill>
          <a:blip r:embed="rId7"/>
          <a:srcRect/>
          <a:stretch>
            <a:fillRect/>
          </a:stretch>
        </p:blipFill>
        <p:spPr bwMode="auto">
          <a:xfrm>
            <a:off x="76200" y="26988"/>
            <a:ext cx="1066800" cy="576461"/>
          </a:xfrm>
          <a:prstGeom prst="rect">
            <a:avLst/>
          </a:prstGeom>
          <a:noFill/>
          <a:ln w="9525">
            <a:noFill/>
            <a:miter lim="800000"/>
            <a:headEnd/>
            <a:tailEnd/>
          </a:ln>
        </p:spPr>
      </p:pic>
      <p:grpSp>
        <p:nvGrpSpPr>
          <p:cNvPr id="17422" name="Group 16"/>
          <p:cNvGrpSpPr>
            <a:grpSpLocks/>
          </p:cNvGrpSpPr>
          <p:nvPr/>
        </p:nvGrpSpPr>
        <p:grpSpPr bwMode="auto">
          <a:xfrm>
            <a:off x="8153400" y="6019800"/>
            <a:ext cx="838200" cy="762000"/>
            <a:chOff x="3600" y="2160"/>
            <a:chExt cx="816" cy="837"/>
          </a:xfrm>
        </p:grpSpPr>
        <p:pic>
          <p:nvPicPr>
            <p:cNvPr id="17423" name="Picture 17" descr="nacp_logo_presentation"/>
            <p:cNvPicPr>
              <a:picLocks noChangeAspect="1" noChangeArrowheads="1"/>
            </p:cNvPicPr>
            <p:nvPr/>
          </p:nvPicPr>
          <p:blipFill>
            <a:blip r:embed="rId8"/>
            <a:srcRect/>
            <a:stretch>
              <a:fillRect/>
            </a:stretch>
          </p:blipFill>
          <p:spPr bwMode="auto">
            <a:xfrm>
              <a:off x="3600" y="2160"/>
              <a:ext cx="816" cy="816"/>
            </a:xfrm>
            <a:prstGeom prst="rect">
              <a:avLst/>
            </a:prstGeom>
            <a:noFill/>
            <a:ln w="9525">
              <a:noFill/>
              <a:miter lim="800000"/>
              <a:headEnd/>
              <a:tailEnd/>
            </a:ln>
          </p:spPr>
        </p:pic>
        <p:sp>
          <p:nvSpPr>
            <p:cNvPr id="17424" name="WordArt 18"/>
            <p:cNvSpPr>
              <a:spLocks noChangeArrowheads="1" noChangeShapeType="1" noTextEdit="1"/>
            </p:cNvSpPr>
            <p:nvPr/>
          </p:nvSpPr>
          <p:spPr bwMode="auto">
            <a:xfrm>
              <a:off x="3744" y="2736"/>
              <a:ext cx="555" cy="261"/>
            </a:xfrm>
            <a:prstGeom prst="rect">
              <a:avLst/>
            </a:prstGeom>
          </p:spPr>
          <p:txBody>
            <a:bodyPr wrap="none" fromWordArt="1">
              <a:prstTxWarp prst="textPlain">
                <a:avLst>
                  <a:gd name="adj" fmla="val 50000"/>
                </a:avLst>
              </a:prstTxWarp>
            </a:bodyPr>
            <a:lstStyle/>
            <a:p>
              <a:pPr algn="ctr"/>
              <a:r>
                <a:rPr lang="en-US" sz="1200" kern="10">
                  <a:ln w="15875">
                    <a:solidFill>
                      <a:srgbClr val="000000"/>
                    </a:solidFill>
                    <a:round/>
                    <a:headEnd/>
                    <a:tailEnd/>
                  </a:ln>
                  <a:solidFill>
                    <a:srgbClr val="FFFF00"/>
                  </a:solidFill>
                  <a:latin typeface="Arial Black"/>
                  <a:ea typeface="Arial Black"/>
                  <a:cs typeface="Arial Black"/>
                </a:rPr>
                <a:t>NACP</a:t>
              </a:r>
            </a:p>
          </p:txBody>
        </p:sp>
      </p:grpSp>
      <p:sp>
        <p:nvSpPr>
          <p:cNvPr id="18" name="TextBox 17"/>
          <p:cNvSpPr txBox="1"/>
          <p:nvPr/>
        </p:nvSpPr>
        <p:spPr>
          <a:xfrm>
            <a:off x="7467600" y="152400"/>
            <a:ext cx="1424864" cy="400110"/>
          </a:xfrm>
          <a:prstGeom prst="rect">
            <a:avLst/>
          </a:prstGeom>
          <a:noFill/>
        </p:spPr>
        <p:txBody>
          <a:bodyPr wrap="none" rtlCol="0">
            <a:spAutoFit/>
          </a:bodyPr>
          <a:lstStyle/>
          <a:p>
            <a:r>
              <a:rPr lang="en-US" dirty="0" smtClean="0"/>
              <a:t>GC41G-07</a:t>
            </a:r>
            <a:endParaRPr lang="en-US" dirty="0"/>
          </a:p>
        </p:txBody>
      </p:sp>
      <p:pic>
        <p:nvPicPr>
          <p:cNvPr id="13" name="Picture 12" descr="200px-NIST_logo.svg.png"/>
          <p:cNvPicPr>
            <a:picLocks noChangeAspect="1"/>
          </p:cNvPicPr>
          <p:nvPr/>
        </p:nvPicPr>
        <p:blipFill>
          <a:blip r:embed="rId9"/>
          <a:stretch>
            <a:fillRect/>
          </a:stretch>
        </p:blipFill>
        <p:spPr>
          <a:xfrm>
            <a:off x="2590800" y="6292850"/>
            <a:ext cx="1270000" cy="336550"/>
          </a:xfrm>
          <a:prstGeom prst="rect">
            <a:avLst/>
          </a:prstGeom>
        </p:spPr>
      </p:pic>
      <p:pic>
        <p:nvPicPr>
          <p:cNvPr id="14" name="Picture 74" descr="choochoopic.gif"/>
          <p:cNvPicPr>
            <a:picLocks noChangeAspect="1"/>
          </p:cNvPicPr>
          <p:nvPr/>
        </p:nvPicPr>
        <p:blipFill>
          <a:blip r:embed="rId10"/>
          <a:srcRect/>
          <a:stretch>
            <a:fillRect/>
          </a:stretch>
        </p:blipFill>
        <p:spPr bwMode="auto">
          <a:xfrm>
            <a:off x="1295401" y="0"/>
            <a:ext cx="838199" cy="671861"/>
          </a:xfrm>
          <a:prstGeom prst="rect">
            <a:avLst/>
          </a:prstGeom>
          <a:noFill/>
          <a:ln w="9525">
            <a:noFill/>
            <a:miter lim="800000"/>
            <a:headEnd/>
            <a:tailEnd/>
          </a:ln>
        </p:spPr>
      </p:pic>
      <p:pic>
        <p:nvPicPr>
          <p:cNvPr id="15" name="Picture 48" descr="ASU logo.jpg"/>
          <p:cNvPicPr>
            <a:picLocks noChangeAspect="1"/>
          </p:cNvPicPr>
          <p:nvPr/>
        </p:nvPicPr>
        <p:blipFill>
          <a:blip r:embed="rId11"/>
          <a:srcRect/>
          <a:stretch>
            <a:fillRect/>
          </a:stretch>
        </p:blipFill>
        <p:spPr bwMode="auto">
          <a:xfrm>
            <a:off x="2209799" y="76200"/>
            <a:ext cx="1280407" cy="533400"/>
          </a:xfrm>
          <a:prstGeom prst="rect">
            <a:avLst/>
          </a:prstGeom>
          <a:noFill/>
          <a:ln w="9525">
            <a:noFill/>
            <a:miter lim="800000"/>
            <a:headEnd/>
            <a:tailEnd/>
          </a:ln>
        </p:spPr>
      </p:pic>
      <p:pic>
        <p:nvPicPr>
          <p:cNvPr id="16" name="Picture 15"/>
          <p:cNvPicPr>
            <a:picLocks noChangeAspect="1"/>
          </p:cNvPicPr>
          <p:nvPr/>
        </p:nvPicPr>
        <p:blipFill>
          <a:blip r:embed="rId12"/>
          <a:stretch>
            <a:fillRect/>
          </a:stretch>
        </p:blipFill>
        <p:spPr>
          <a:xfrm>
            <a:off x="3581400" y="76200"/>
            <a:ext cx="1118937" cy="609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590800" y="2819400"/>
            <a:ext cx="4080388" cy="461665"/>
          </a:xfrm>
          <a:prstGeom prst="rect">
            <a:avLst/>
          </a:prstGeom>
          <a:noFill/>
        </p:spPr>
        <p:txBody>
          <a:bodyPr wrap="none" rtlCol="0">
            <a:spAutoFit/>
          </a:bodyPr>
          <a:lstStyle/>
          <a:p>
            <a:r>
              <a:rPr lang="en-US" sz="2400" i="1" dirty="0" smtClean="0"/>
              <a:t>Results from the NACP MCI</a:t>
            </a:r>
            <a:endParaRPr lang="en-US" sz="2400" i="1"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457200" y="0"/>
            <a:ext cx="8229600" cy="838200"/>
          </a:xfrm>
        </p:spPr>
        <p:txBody>
          <a:bodyPr>
            <a:normAutofit/>
          </a:bodyPr>
          <a:lstStyle/>
          <a:p>
            <a:pPr eaLnBrk="1" hangingPunct="1">
              <a:defRPr/>
            </a:pPr>
            <a:r>
              <a:rPr lang="en-US" sz="3600" b="1" smtClean="0">
                <a:solidFill>
                  <a:srgbClr val="0000FF"/>
                </a:solidFill>
                <a:effectLst>
                  <a:outerShdw blurRad="38100" dist="38100" dir="2700000" algn="tl">
                    <a:srgbClr val="DDDDDD"/>
                  </a:outerShdw>
                </a:effectLst>
                <a:ea typeface="+mj-ea"/>
                <a:cs typeface="+mj-cs"/>
              </a:rPr>
              <a:t>CO</a:t>
            </a:r>
            <a:r>
              <a:rPr lang="en-US" sz="3600" b="1" baseline="-25000" smtClean="0">
                <a:solidFill>
                  <a:srgbClr val="0000FF"/>
                </a:solidFill>
                <a:effectLst>
                  <a:outerShdw blurRad="38100" dist="38100" dir="2700000" algn="tl">
                    <a:srgbClr val="DDDDDD"/>
                  </a:outerShdw>
                </a:effectLst>
                <a:ea typeface="+mj-ea"/>
                <a:cs typeface="+mj-cs"/>
              </a:rPr>
              <a:t>2</a:t>
            </a:r>
            <a:r>
              <a:rPr lang="en-US" sz="3600" b="1" smtClean="0">
                <a:solidFill>
                  <a:srgbClr val="0000FF"/>
                </a:solidFill>
                <a:effectLst>
                  <a:outerShdw blurRad="38100" dist="38100" dir="2700000" algn="tl">
                    <a:srgbClr val="DDDDDD"/>
                  </a:outerShdw>
                </a:effectLst>
                <a:ea typeface="+mj-ea"/>
                <a:cs typeface="+mj-cs"/>
              </a:rPr>
              <a:t> Concentration Network: 2008</a:t>
            </a:r>
          </a:p>
        </p:txBody>
      </p:sp>
      <p:pic>
        <p:nvPicPr>
          <p:cNvPr id="72707" name="Picture 5" descr="2008.pdf"/>
          <p:cNvPicPr>
            <a:picLocks noChangeAspect="1"/>
          </p:cNvPicPr>
          <p:nvPr/>
        </p:nvPicPr>
        <p:blipFill>
          <a:blip r:embed="rId2"/>
          <a:srcRect/>
          <a:stretch>
            <a:fillRect/>
          </a:stretch>
        </p:blipFill>
        <p:spPr bwMode="auto">
          <a:xfrm>
            <a:off x="134938" y="0"/>
            <a:ext cx="8281987" cy="6400800"/>
          </a:xfrm>
          <a:prstGeom prst="rect">
            <a:avLst/>
          </a:prstGeom>
          <a:noFill/>
          <a:ln w="9525">
            <a:noFill/>
            <a:miter lim="800000"/>
            <a:headEnd/>
            <a:tailEnd/>
          </a:ln>
        </p:spPr>
      </p:pic>
      <p:sp>
        <p:nvSpPr>
          <p:cNvPr id="72709" name="Oval 6"/>
          <p:cNvSpPr>
            <a:spLocks noChangeArrowheads="1"/>
          </p:cNvSpPr>
          <p:nvPr/>
        </p:nvSpPr>
        <p:spPr bwMode="auto">
          <a:xfrm>
            <a:off x="3505200" y="2438400"/>
            <a:ext cx="1371600" cy="12954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72710" name="Text Box 7"/>
          <p:cNvSpPr txBox="1">
            <a:spLocks noChangeArrowheads="1"/>
          </p:cNvSpPr>
          <p:nvPr/>
        </p:nvSpPr>
        <p:spPr bwMode="auto">
          <a:xfrm>
            <a:off x="381000" y="4403725"/>
            <a:ext cx="2682875" cy="701675"/>
          </a:xfrm>
          <a:prstGeom prst="rect">
            <a:avLst/>
          </a:prstGeom>
          <a:noFill/>
          <a:ln w="9525">
            <a:noFill/>
            <a:miter lim="800000"/>
            <a:headEnd/>
            <a:tailEnd/>
          </a:ln>
        </p:spPr>
        <p:txBody>
          <a:bodyPr>
            <a:prstTxWarp prst="textNoShape">
              <a:avLst/>
            </a:prstTxWarp>
            <a:spAutoFit/>
          </a:bodyPr>
          <a:lstStyle/>
          <a:p>
            <a:r>
              <a:rPr lang="en-US" dirty="0" smtClean="0"/>
              <a:t>Midcontinent intensive, 2007-2009</a:t>
            </a:r>
            <a:endParaRPr lang="en-US" dirty="0"/>
          </a:p>
        </p:txBody>
      </p:sp>
      <p:sp>
        <p:nvSpPr>
          <p:cNvPr id="72711" name="Line 8"/>
          <p:cNvSpPr>
            <a:spLocks noChangeShapeType="1"/>
          </p:cNvSpPr>
          <p:nvPr/>
        </p:nvSpPr>
        <p:spPr bwMode="auto">
          <a:xfrm flipV="1">
            <a:off x="2743200" y="3581400"/>
            <a:ext cx="838200" cy="762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8" name="Oval 6"/>
          <p:cNvSpPr>
            <a:spLocks noChangeArrowheads="1"/>
          </p:cNvSpPr>
          <p:nvPr/>
        </p:nvSpPr>
        <p:spPr bwMode="auto">
          <a:xfrm>
            <a:off x="4648200" y="3276600"/>
            <a:ext cx="228600" cy="2286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9" name="Line 8"/>
          <p:cNvSpPr>
            <a:spLocks noChangeShapeType="1"/>
          </p:cNvSpPr>
          <p:nvPr/>
        </p:nvSpPr>
        <p:spPr bwMode="auto">
          <a:xfrm flipH="1">
            <a:off x="4953000" y="2819400"/>
            <a:ext cx="167640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0" name="TextBox 9"/>
          <p:cNvSpPr txBox="1"/>
          <p:nvPr/>
        </p:nvSpPr>
        <p:spPr>
          <a:xfrm>
            <a:off x="6629400" y="2438400"/>
            <a:ext cx="1524000" cy="707886"/>
          </a:xfrm>
          <a:prstGeom prst="rect">
            <a:avLst/>
          </a:prstGeom>
          <a:noFill/>
        </p:spPr>
        <p:txBody>
          <a:bodyPr wrap="square" rtlCol="0">
            <a:spAutoFit/>
          </a:bodyPr>
          <a:lstStyle/>
          <a:p>
            <a:r>
              <a:rPr lang="en-US" dirty="0" smtClean="0"/>
              <a:t>INFLUX, 2010-2012</a:t>
            </a:r>
            <a:endParaRPr lang="en-US" dirty="0"/>
          </a:p>
        </p:txBody>
      </p:sp>
      <p:sp>
        <p:nvSpPr>
          <p:cNvPr id="11" name="Oval 6"/>
          <p:cNvSpPr>
            <a:spLocks noChangeArrowheads="1"/>
          </p:cNvSpPr>
          <p:nvPr/>
        </p:nvSpPr>
        <p:spPr bwMode="auto">
          <a:xfrm>
            <a:off x="3581400" y="3962400"/>
            <a:ext cx="2133600" cy="10668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2" name="Line 8"/>
          <p:cNvSpPr>
            <a:spLocks noChangeShapeType="1"/>
          </p:cNvSpPr>
          <p:nvPr/>
        </p:nvSpPr>
        <p:spPr bwMode="auto">
          <a:xfrm flipH="1" flipV="1">
            <a:off x="5638800" y="4800600"/>
            <a:ext cx="1752600" cy="914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3" name="TextBox 12"/>
          <p:cNvSpPr txBox="1"/>
          <p:nvPr/>
        </p:nvSpPr>
        <p:spPr>
          <a:xfrm>
            <a:off x="7162800" y="5715000"/>
            <a:ext cx="1524000" cy="1015663"/>
          </a:xfrm>
          <a:prstGeom prst="rect">
            <a:avLst/>
          </a:prstGeom>
          <a:noFill/>
        </p:spPr>
        <p:txBody>
          <a:bodyPr wrap="square" rtlCol="0">
            <a:spAutoFit/>
          </a:bodyPr>
          <a:lstStyle/>
          <a:p>
            <a:r>
              <a:rPr lang="en-US" dirty="0" smtClean="0"/>
              <a:t>Gulf coast intensive, 2013-2014</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1" name="Group 10"/>
          <p:cNvGrpSpPr/>
          <p:nvPr/>
        </p:nvGrpSpPr>
        <p:grpSpPr>
          <a:xfrm>
            <a:off x="287036" y="457200"/>
            <a:ext cx="8628364" cy="6400800"/>
            <a:chOff x="0" y="0"/>
            <a:chExt cx="8628364" cy="6400800"/>
          </a:xfrm>
        </p:grpSpPr>
        <p:pic>
          <p:nvPicPr>
            <p:cNvPr id="5" name="Picture 4"/>
            <p:cNvPicPr>
              <a:picLocks noChangeAspect="1"/>
            </p:cNvPicPr>
            <p:nvPr/>
          </p:nvPicPr>
          <p:blipFill>
            <a:blip r:embed="rId2"/>
            <a:stretch>
              <a:fillRect/>
            </a:stretch>
          </p:blipFill>
          <p:spPr>
            <a:xfrm>
              <a:off x="0" y="0"/>
              <a:ext cx="3200400" cy="3200400"/>
            </a:xfrm>
            <a:prstGeom prst="rect">
              <a:avLst/>
            </a:prstGeom>
          </p:spPr>
        </p:pic>
        <p:pic>
          <p:nvPicPr>
            <p:cNvPr id="6" name="Picture 5"/>
            <p:cNvPicPr>
              <a:picLocks noChangeAspect="1"/>
            </p:cNvPicPr>
            <p:nvPr/>
          </p:nvPicPr>
          <p:blipFill>
            <a:blip r:embed="rId3"/>
            <a:stretch>
              <a:fillRect/>
            </a:stretch>
          </p:blipFill>
          <p:spPr>
            <a:xfrm>
              <a:off x="2743200" y="0"/>
              <a:ext cx="3200400" cy="3200400"/>
            </a:xfrm>
            <a:prstGeom prst="rect">
              <a:avLst/>
            </a:prstGeom>
          </p:spPr>
        </p:pic>
        <p:pic>
          <p:nvPicPr>
            <p:cNvPr id="7" name="Picture 6"/>
            <p:cNvPicPr>
              <a:picLocks noChangeAspect="1"/>
            </p:cNvPicPr>
            <p:nvPr/>
          </p:nvPicPr>
          <p:blipFill>
            <a:blip r:embed="rId4"/>
            <a:stretch>
              <a:fillRect/>
            </a:stretch>
          </p:blipFill>
          <p:spPr>
            <a:xfrm>
              <a:off x="5427964" y="0"/>
              <a:ext cx="3200400" cy="3200400"/>
            </a:xfrm>
            <a:prstGeom prst="rect">
              <a:avLst/>
            </a:prstGeom>
          </p:spPr>
        </p:pic>
        <p:pic>
          <p:nvPicPr>
            <p:cNvPr id="8" name="Picture 7"/>
            <p:cNvPicPr>
              <a:picLocks noChangeAspect="1"/>
            </p:cNvPicPr>
            <p:nvPr/>
          </p:nvPicPr>
          <p:blipFill>
            <a:blip r:embed="rId5"/>
            <a:stretch>
              <a:fillRect/>
            </a:stretch>
          </p:blipFill>
          <p:spPr>
            <a:xfrm>
              <a:off x="0" y="3200400"/>
              <a:ext cx="3200400" cy="3200400"/>
            </a:xfrm>
            <a:prstGeom prst="rect">
              <a:avLst/>
            </a:prstGeom>
          </p:spPr>
        </p:pic>
        <p:pic>
          <p:nvPicPr>
            <p:cNvPr id="9" name="Picture 8"/>
            <p:cNvPicPr>
              <a:picLocks noChangeAspect="1"/>
            </p:cNvPicPr>
            <p:nvPr/>
          </p:nvPicPr>
          <p:blipFill>
            <a:blip r:embed="rId6"/>
            <a:stretch>
              <a:fillRect/>
            </a:stretch>
          </p:blipFill>
          <p:spPr>
            <a:xfrm>
              <a:off x="2667000" y="3200400"/>
              <a:ext cx="3200400" cy="3200400"/>
            </a:xfrm>
            <a:prstGeom prst="rect">
              <a:avLst/>
            </a:prstGeom>
          </p:spPr>
        </p:pic>
        <p:pic>
          <p:nvPicPr>
            <p:cNvPr id="10" name="Picture 9"/>
            <p:cNvPicPr>
              <a:picLocks noChangeAspect="1"/>
            </p:cNvPicPr>
            <p:nvPr/>
          </p:nvPicPr>
          <p:blipFill>
            <a:blip r:embed="rId7"/>
            <a:stretch>
              <a:fillRect/>
            </a:stretch>
          </p:blipFill>
          <p:spPr>
            <a:xfrm>
              <a:off x="5410200" y="3200400"/>
              <a:ext cx="3200400" cy="3200400"/>
            </a:xfrm>
            <a:prstGeom prst="rect">
              <a:avLst/>
            </a:prstGeom>
          </p:spPr>
        </p:pic>
      </p:grpSp>
      <p:sp>
        <p:nvSpPr>
          <p:cNvPr id="12" name="TextBox 11"/>
          <p:cNvSpPr txBox="1"/>
          <p:nvPr/>
        </p:nvSpPr>
        <p:spPr>
          <a:xfrm>
            <a:off x="381000" y="76200"/>
            <a:ext cx="4035930" cy="523220"/>
          </a:xfrm>
          <a:prstGeom prst="rect">
            <a:avLst/>
          </a:prstGeom>
          <a:noFill/>
        </p:spPr>
        <p:txBody>
          <a:bodyPr wrap="none" rtlCol="0">
            <a:spAutoFit/>
          </a:bodyPr>
          <a:lstStyle/>
          <a:p>
            <a:r>
              <a:rPr lang="en-US" sz="2800" dirty="0" smtClean="0"/>
              <a:t>MCI inventory estimates</a:t>
            </a:r>
            <a:endParaRPr lang="en-US" sz="2800" dirty="0"/>
          </a:p>
        </p:txBody>
      </p:sp>
      <p:sp>
        <p:nvSpPr>
          <p:cNvPr id="13" name="TextBox 12"/>
          <p:cNvSpPr txBox="1"/>
          <p:nvPr/>
        </p:nvSpPr>
        <p:spPr>
          <a:xfrm>
            <a:off x="4800600" y="152400"/>
            <a:ext cx="4228867" cy="400110"/>
          </a:xfrm>
          <a:prstGeom prst="rect">
            <a:avLst/>
          </a:prstGeom>
          <a:noFill/>
        </p:spPr>
        <p:txBody>
          <a:bodyPr wrap="none" rtlCol="0">
            <a:spAutoFit/>
          </a:bodyPr>
          <a:lstStyle/>
          <a:p>
            <a:r>
              <a:rPr lang="en-US" dirty="0" smtClean="0"/>
              <a:t>West, Ogle, Gurney and colleagues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46600" y="762000"/>
            <a:ext cx="4445000" cy="4445000"/>
          </a:xfrm>
          <a:prstGeom prst="rect">
            <a:avLst/>
          </a:prstGeom>
        </p:spPr>
      </p:pic>
      <p:pic>
        <p:nvPicPr>
          <p:cNvPr id="6" name="Picture 5"/>
          <p:cNvPicPr>
            <a:picLocks noChangeAspect="1"/>
          </p:cNvPicPr>
          <p:nvPr/>
        </p:nvPicPr>
        <p:blipFill>
          <a:blip r:embed="rId3"/>
          <a:stretch>
            <a:fillRect/>
          </a:stretch>
        </p:blipFill>
        <p:spPr>
          <a:xfrm>
            <a:off x="152400" y="762000"/>
            <a:ext cx="4572000" cy="4572000"/>
          </a:xfrm>
          <a:prstGeom prst="rect">
            <a:avLst/>
          </a:prstGeom>
        </p:spPr>
      </p:pic>
      <p:sp>
        <p:nvSpPr>
          <p:cNvPr id="4" name="TextBox 3"/>
          <p:cNvSpPr txBox="1"/>
          <p:nvPr/>
        </p:nvSpPr>
        <p:spPr>
          <a:xfrm>
            <a:off x="381000" y="238780"/>
            <a:ext cx="4035930" cy="523220"/>
          </a:xfrm>
          <a:prstGeom prst="rect">
            <a:avLst/>
          </a:prstGeom>
          <a:noFill/>
        </p:spPr>
        <p:txBody>
          <a:bodyPr wrap="none" rtlCol="0">
            <a:spAutoFit/>
          </a:bodyPr>
          <a:lstStyle/>
          <a:p>
            <a:r>
              <a:rPr lang="en-US" sz="2800" dirty="0" smtClean="0"/>
              <a:t>MCI inventory estimates</a:t>
            </a:r>
            <a:endParaRPr lang="en-US" sz="2800" dirty="0"/>
          </a:p>
        </p:txBody>
      </p:sp>
      <p:sp>
        <p:nvSpPr>
          <p:cNvPr id="7" name="TextBox 6"/>
          <p:cNvSpPr txBox="1"/>
          <p:nvPr/>
        </p:nvSpPr>
        <p:spPr>
          <a:xfrm>
            <a:off x="4800600" y="361890"/>
            <a:ext cx="4228867" cy="400110"/>
          </a:xfrm>
          <a:prstGeom prst="rect">
            <a:avLst/>
          </a:prstGeom>
          <a:noFill/>
        </p:spPr>
        <p:txBody>
          <a:bodyPr wrap="none" rtlCol="0">
            <a:spAutoFit/>
          </a:bodyPr>
          <a:lstStyle/>
          <a:p>
            <a:r>
              <a:rPr lang="en-US" dirty="0" smtClean="0"/>
              <a:t>West, Ogle, Gurney and colleagues</a:t>
            </a:r>
            <a:endParaRPr lang="en-US" dirty="0"/>
          </a:p>
        </p:txBody>
      </p:sp>
      <p:sp>
        <p:nvSpPr>
          <p:cNvPr id="8" name="TextBox 7"/>
          <p:cNvSpPr txBox="1"/>
          <p:nvPr/>
        </p:nvSpPr>
        <p:spPr>
          <a:xfrm>
            <a:off x="6116973" y="6019800"/>
            <a:ext cx="2646027" cy="707886"/>
          </a:xfrm>
          <a:prstGeom prst="rect">
            <a:avLst/>
          </a:prstGeom>
          <a:noFill/>
        </p:spPr>
        <p:txBody>
          <a:bodyPr wrap="none" rtlCol="0">
            <a:spAutoFit/>
          </a:bodyPr>
          <a:lstStyle/>
          <a:p>
            <a:r>
              <a:rPr lang="en-US" dirty="0" smtClean="0"/>
              <a:t>West et al, submitted.</a:t>
            </a:r>
          </a:p>
          <a:p>
            <a:r>
              <a:rPr lang="en-US" dirty="0" err="1" smtClean="0"/>
              <a:t>Schuh</a:t>
            </a:r>
            <a:r>
              <a:rPr lang="en-US" dirty="0" smtClean="0"/>
              <a:t> et al, B51L-05</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1" descr="2007 corn"/>
          <p:cNvPicPr>
            <a:picLocks noChangeAspect="1" noChangeArrowheads="1"/>
          </p:cNvPicPr>
          <p:nvPr/>
        </p:nvPicPr>
        <p:blipFill>
          <a:blip r:embed="rId2"/>
          <a:srcRect r="55098"/>
          <a:stretch>
            <a:fillRect/>
          </a:stretch>
        </p:blipFill>
        <p:spPr bwMode="auto">
          <a:xfrm>
            <a:off x="990600" y="914400"/>
            <a:ext cx="7323138" cy="5410200"/>
          </a:xfrm>
          <a:prstGeom prst="rect">
            <a:avLst/>
          </a:prstGeom>
          <a:noFill/>
          <a:ln w="9525">
            <a:noFill/>
            <a:miter lim="800000"/>
            <a:headEnd/>
            <a:tailEnd/>
          </a:ln>
        </p:spPr>
      </p:pic>
      <p:sp>
        <p:nvSpPr>
          <p:cNvPr id="5123" name="Oval 5"/>
          <p:cNvSpPr>
            <a:spLocks noChangeArrowheads="1"/>
          </p:cNvSpPr>
          <p:nvPr/>
        </p:nvSpPr>
        <p:spPr bwMode="auto">
          <a:xfrm rot="1772103">
            <a:off x="4291013" y="3421063"/>
            <a:ext cx="2651125" cy="795337"/>
          </a:xfrm>
          <a:prstGeom prst="ellipse">
            <a:avLst/>
          </a:prstGeom>
          <a:solidFill>
            <a:schemeClr val="bg1">
              <a:alpha val="0"/>
            </a:schemeClr>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5124" name="Line 6"/>
          <p:cNvSpPr>
            <a:spLocks noChangeShapeType="1"/>
          </p:cNvSpPr>
          <p:nvPr/>
        </p:nvSpPr>
        <p:spPr bwMode="auto">
          <a:xfrm>
            <a:off x="5486400" y="3886200"/>
            <a:ext cx="2133600" cy="2362200"/>
          </a:xfrm>
          <a:prstGeom prst="line">
            <a:avLst/>
          </a:prstGeom>
          <a:noFill/>
          <a:ln w="28575">
            <a:solidFill>
              <a:schemeClr val="tx1"/>
            </a:solidFill>
            <a:round/>
            <a:headEnd type="triangle" w="lg" len="lg"/>
            <a:tailEnd/>
          </a:ln>
        </p:spPr>
        <p:txBody>
          <a:bodyPr>
            <a:prstTxWarp prst="textNoShape">
              <a:avLst/>
            </a:prstTxWarp>
          </a:bodyPr>
          <a:lstStyle/>
          <a:p>
            <a:endParaRPr lang="en-US"/>
          </a:p>
        </p:txBody>
      </p:sp>
      <p:sp>
        <p:nvSpPr>
          <p:cNvPr id="5125" name="TextBox 4"/>
          <p:cNvSpPr txBox="1">
            <a:spLocks noChangeArrowheads="1"/>
          </p:cNvSpPr>
          <p:nvPr/>
        </p:nvSpPr>
        <p:spPr bwMode="auto">
          <a:xfrm>
            <a:off x="6629400" y="6248400"/>
            <a:ext cx="2425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Corn-dominated sites</a:t>
            </a:r>
          </a:p>
        </p:txBody>
      </p:sp>
      <p:sp>
        <p:nvSpPr>
          <p:cNvPr id="6" name="Rectangle 10"/>
          <p:cNvSpPr txBox="1">
            <a:spLocks noChangeArrowheads="1"/>
          </p:cNvSpPr>
          <p:nvPr/>
        </p:nvSpPr>
        <p:spPr>
          <a:xfrm>
            <a:off x="914400" y="228600"/>
            <a:ext cx="7620000" cy="838200"/>
          </a:xfrm>
          <a:prstGeom prst="rect">
            <a:avLst/>
          </a:prstGeom>
          <a:noFill/>
        </p:spPr>
        <p:txBody>
          <a:bodyPr anchor="ctr">
            <a:normAutofit fontScale="92500" lnSpcReduction="20000"/>
          </a:bodyPr>
          <a:lstStyle/>
          <a:p>
            <a:pPr algn="ctr" fontAlgn="auto">
              <a:spcBef>
                <a:spcPts val="0"/>
              </a:spcBef>
              <a:spcAft>
                <a:spcPts val="0"/>
              </a:spcAft>
              <a:defRPr/>
            </a:pPr>
            <a:r>
              <a:rPr lang="en-US" sz="3200" dirty="0" smtClean="0">
                <a:latin typeface="+mj-lt"/>
                <a:ea typeface="+mj-ea"/>
                <a:cs typeface="+mj-cs"/>
              </a:rPr>
              <a:t>MCI</a:t>
            </a:r>
            <a:r>
              <a:rPr lang="en-US" sz="3200" dirty="0" smtClean="0">
                <a:latin typeface="+mj-lt"/>
                <a:ea typeface="+mj-ea"/>
                <a:cs typeface="+mj-cs"/>
              </a:rPr>
              <a:t> Tower-Based CO2 Observational </a:t>
            </a:r>
            <a:r>
              <a:rPr lang="en-US" sz="3200" dirty="0" smtClean="0">
                <a:latin typeface="+mj-lt"/>
                <a:ea typeface="+mj-ea"/>
                <a:cs typeface="+mj-cs"/>
              </a:rPr>
              <a:t>Network</a:t>
            </a:r>
            <a:endParaRPr lang="en-US" sz="3200" dirty="0">
              <a:latin typeface="+mj-lt"/>
              <a:ea typeface="+mj-ea"/>
              <a:cs typeface="+mj-cs"/>
            </a:endParaRPr>
          </a:p>
        </p:txBody>
      </p:sp>
      <p:sp>
        <p:nvSpPr>
          <p:cNvPr id="7" name="TextBox 6"/>
          <p:cNvSpPr txBox="1"/>
          <p:nvPr/>
        </p:nvSpPr>
        <p:spPr>
          <a:xfrm>
            <a:off x="228600" y="6400800"/>
            <a:ext cx="5775940" cy="400110"/>
          </a:xfrm>
          <a:prstGeom prst="rect">
            <a:avLst/>
          </a:prstGeom>
          <a:noFill/>
        </p:spPr>
        <p:txBody>
          <a:bodyPr wrap="none" rtlCol="0">
            <a:spAutoFit/>
          </a:bodyPr>
          <a:lstStyle/>
          <a:p>
            <a:r>
              <a:rPr lang="en-US" dirty="0" smtClean="0"/>
              <a:t>Aircraft profile sites, flux towers omitted for clarity.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descr="sm_paper_color"/>
          <p:cNvPicPr>
            <a:picLocks noChangeAspect="1" noChangeArrowheads="1"/>
          </p:cNvPicPr>
          <p:nvPr/>
        </p:nvPicPr>
        <p:blipFill>
          <a:blip r:embed="rId2"/>
          <a:srcRect l="8000" t="25502" r="12126" b="12001"/>
          <a:stretch>
            <a:fillRect/>
          </a:stretch>
        </p:blipFill>
        <p:spPr bwMode="auto">
          <a:xfrm>
            <a:off x="0" y="152400"/>
            <a:ext cx="8445500" cy="4953000"/>
          </a:xfrm>
          <a:prstGeom prst="rect">
            <a:avLst/>
          </a:prstGeom>
          <a:noFill/>
          <a:ln w="9525">
            <a:noFill/>
            <a:miter lim="800000"/>
            <a:headEnd/>
            <a:tailEnd/>
          </a:ln>
        </p:spPr>
      </p:pic>
      <p:sp>
        <p:nvSpPr>
          <p:cNvPr id="8195" name="Rectangle 9"/>
          <p:cNvSpPr>
            <a:spLocks noChangeArrowheads="1"/>
          </p:cNvSpPr>
          <p:nvPr/>
        </p:nvSpPr>
        <p:spPr bwMode="auto">
          <a:xfrm>
            <a:off x="381000" y="5181600"/>
            <a:ext cx="6400800" cy="1371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dirty="0">
                <a:latin typeface="Calibri" charset="0"/>
              </a:rPr>
              <a:t>Large variance in seasonal drawdown, despite being separated by  ~ 500-800 km</a:t>
            </a:r>
          </a:p>
          <a:p>
            <a:pPr marL="342900" indent="-342900">
              <a:lnSpc>
                <a:spcPct val="90000"/>
              </a:lnSpc>
              <a:spcBef>
                <a:spcPct val="20000"/>
              </a:spcBef>
              <a:buFontTx/>
              <a:buChar char="•"/>
            </a:pPr>
            <a:r>
              <a:rPr lang="en-US" dirty="0">
                <a:latin typeface="Calibri" charset="0"/>
              </a:rPr>
              <a:t>2 groups: 33-39 </a:t>
            </a:r>
            <a:r>
              <a:rPr lang="en-US" dirty="0" err="1">
                <a:latin typeface="Calibri" charset="0"/>
              </a:rPr>
              <a:t>ppm</a:t>
            </a:r>
            <a:r>
              <a:rPr lang="en-US" dirty="0">
                <a:latin typeface="Calibri" charset="0"/>
              </a:rPr>
              <a:t> drawdown and 24 – 29 </a:t>
            </a:r>
            <a:r>
              <a:rPr lang="en-US" dirty="0" err="1">
                <a:latin typeface="Calibri" charset="0"/>
              </a:rPr>
              <a:t>ppm</a:t>
            </a:r>
            <a:r>
              <a:rPr lang="en-US" dirty="0">
                <a:latin typeface="Calibri" charset="0"/>
              </a:rPr>
              <a:t> drawdown (difference of about 10 </a:t>
            </a:r>
            <a:r>
              <a:rPr lang="en-US" dirty="0" err="1">
                <a:latin typeface="Calibri" charset="0"/>
              </a:rPr>
              <a:t>ppm</a:t>
            </a:r>
            <a:r>
              <a:rPr lang="en-US" dirty="0">
                <a:latin typeface="Calibri" charset="0"/>
              </a:rPr>
              <a:t>)</a:t>
            </a:r>
          </a:p>
          <a:p>
            <a:pPr marL="342900" indent="-342900">
              <a:lnSpc>
                <a:spcPct val="90000"/>
              </a:lnSpc>
              <a:spcBef>
                <a:spcPct val="20000"/>
              </a:spcBef>
              <a:buFontTx/>
              <a:buChar char="•"/>
            </a:pPr>
            <a:endParaRPr lang="en-US" dirty="0">
              <a:latin typeface="Calibri" charset="0"/>
            </a:endParaRPr>
          </a:p>
        </p:txBody>
      </p:sp>
      <p:pic>
        <p:nvPicPr>
          <p:cNvPr id="8196" name="Picture 11" descr="updatedco2map_ring2"/>
          <p:cNvPicPr>
            <a:picLocks noChangeAspect="1" noChangeArrowheads="1"/>
          </p:cNvPicPr>
          <p:nvPr/>
        </p:nvPicPr>
        <p:blipFill>
          <a:blip r:embed="rId3"/>
          <a:srcRect/>
          <a:stretch>
            <a:fillRect/>
          </a:stretch>
        </p:blipFill>
        <p:spPr bwMode="auto">
          <a:xfrm>
            <a:off x="6967538" y="4733925"/>
            <a:ext cx="2100262" cy="2047875"/>
          </a:xfrm>
          <a:prstGeom prst="rect">
            <a:avLst/>
          </a:prstGeom>
          <a:noFill/>
          <a:ln w="9525">
            <a:noFill/>
            <a:miter lim="800000"/>
            <a:headEnd/>
            <a:tailEnd/>
          </a:ln>
        </p:spPr>
      </p:pic>
      <p:sp>
        <p:nvSpPr>
          <p:cNvPr id="8197" name="Oval 7"/>
          <p:cNvSpPr>
            <a:spLocks noChangeArrowheads="1"/>
          </p:cNvSpPr>
          <p:nvPr/>
        </p:nvSpPr>
        <p:spPr bwMode="auto">
          <a:xfrm>
            <a:off x="8548688" y="5635625"/>
            <a:ext cx="179387" cy="16192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8198" name="Oval 8"/>
          <p:cNvSpPr>
            <a:spLocks noChangeArrowheads="1"/>
          </p:cNvSpPr>
          <p:nvPr/>
        </p:nvSpPr>
        <p:spPr bwMode="auto">
          <a:xfrm>
            <a:off x="7947025" y="5735638"/>
            <a:ext cx="177800" cy="160337"/>
          </a:xfrm>
          <a:prstGeom prst="ellipse">
            <a:avLst/>
          </a:prstGeom>
          <a:solidFill>
            <a:srgbClr val="00FFFF"/>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8199" name="Oval 9"/>
          <p:cNvSpPr>
            <a:spLocks noChangeArrowheads="1"/>
          </p:cNvSpPr>
          <p:nvPr/>
        </p:nvSpPr>
        <p:spPr bwMode="auto">
          <a:xfrm>
            <a:off x="7478713" y="5797550"/>
            <a:ext cx="177800" cy="160338"/>
          </a:xfrm>
          <a:prstGeom prst="ellipse">
            <a:avLst/>
          </a:prstGeom>
          <a:solidFill>
            <a:srgbClr val="00FF00"/>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8200" name="Oval 10"/>
          <p:cNvSpPr>
            <a:spLocks noChangeArrowheads="1"/>
          </p:cNvSpPr>
          <p:nvPr/>
        </p:nvSpPr>
        <p:spPr bwMode="auto">
          <a:xfrm>
            <a:off x="8453438" y="5191125"/>
            <a:ext cx="177800" cy="160338"/>
          </a:xfrm>
          <a:prstGeom prst="ellipse">
            <a:avLst/>
          </a:prstGeom>
          <a:solidFill>
            <a:srgbClr val="FF00FF"/>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8201" name="Oval 11"/>
          <p:cNvSpPr>
            <a:spLocks noChangeArrowheads="1"/>
          </p:cNvSpPr>
          <p:nvPr/>
        </p:nvSpPr>
        <p:spPr bwMode="auto">
          <a:xfrm>
            <a:off x="7612063" y="5103813"/>
            <a:ext cx="179387" cy="160337"/>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8202" name="Oval 12"/>
          <p:cNvSpPr>
            <a:spLocks noChangeArrowheads="1"/>
          </p:cNvSpPr>
          <p:nvPr/>
        </p:nvSpPr>
        <p:spPr bwMode="auto">
          <a:xfrm>
            <a:off x="8262938" y="5561013"/>
            <a:ext cx="179387" cy="160337"/>
          </a:xfrm>
          <a:prstGeom prst="ellipse">
            <a:avLst/>
          </a:prstGeom>
          <a:solidFill>
            <a:srgbClr val="FF9900"/>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8203" name="Oval 13"/>
          <p:cNvSpPr>
            <a:spLocks noChangeArrowheads="1"/>
          </p:cNvSpPr>
          <p:nvPr/>
        </p:nvSpPr>
        <p:spPr bwMode="auto">
          <a:xfrm>
            <a:off x="8467725" y="4724400"/>
            <a:ext cx="179388" cy="160338"/>
          </a:xfrm>
          <a:prstGeom prst="ellipse">
            <a:avLst/>
          </a:prstGeom>
          <a:solidFill>
            <a:srgbClr val="7E02CA"/>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8204" name="Oval 14"/>
          <p:cNvSpPr>
            <a:spLocks noChangeArrowheads="1"/>
          </p:cNvSpPr>
          <p:nvPr/>
        </p:nvSpPr>
        <p:spPr bwMode="auto">
          <a:xfrm>
            <a:off x="8129588" y="6129338"/>
            <a:ext cx="177800" cy="160337"/>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8205" name="Oval 17"/>
          <p:cNvSpPr>
            <a:spLocks noChangeArrowheads="1"/>
          </p:cNvSpPr>
          <p:nvPr/>
        </p:nvSpPr>
        <p:spPr bwMode="auto">
          <a:xfrm rot="-300000">
            <a:off x="7321550" y="5630863"/>
            <a:ext cx="1131888" cy="858837"/>
          </a:xfrm>
          <a:prstGeom prst="ellipse">
            <a:avLst/>
          </a:prstGeom>
          <a:noFill/>
          <a:ln w="28575">
            <a:solidFill>
              <a:schemeClr val="tx1"/>
            </a:solidFill>
            <a:prstDash val="sysDot"/>
            <a:round/>
            <a:headEnd/>
            <a:tailEnd/>
          </a:ln>
        </p:spPr>
        <p:txBody>
          <a:bodyPr wrap="none" anchor="ctr">
            <a:prstTxWarp prst="textNoShape">
              <a:avLst/>
            </a:prstTxWarp>
          </a:bodyPr>
          <a:lstStyle/>
          <a:p>
            <a:endParaRPr lang="en-US">
              <a:latin typeface="Calibri" charset="0"/>
            </a:endParaRPr>
          </a:p>
        </p:txBody>
      </p:sp>
      <p:sp>
        <p:nvSpPr>
          <p:cNvPr id="8206" name="Oval 18"/>
          <p:cNvSpPr>
            <a:spLocks noChangeArrowheads="1"/>
          </p:cNvSpPr>
          <p:nvPr/>
        </p:nvSpPr>
        <p:spPr bwMode="auto">
          <a:xfrm>
            <a:off x="8305800" y="4648200"/>
            <a:ext cx="533400" cy="304800"/>
          </a:xfrm>
          <a:prstGeom prst="ellipse">
            <a:avLst/>
          </a:prstGeom>
          <a:noFill/>
          <a:ln w="28575">
            <a:solidFill>
              <a:schemeClr val="tx1"/>
            </a:solidFill>
            <a:prstDash val="sysDot"/>
            <a:round/>
            <a:headEnd/>
            <a:tailEnd/>
          </a:ln>
        </p:spPr>
        <p:txBody>
          <a:bodyPr wrap="none" anchor="ctr">
            <a:prstTxWarp prst="textNoShape">
              <a:avLst/>
            </a:prstTxWarp>
          </a:bodyPr>
          <a:lstStyle/>
          <a:p>
            <a:endParaRPr lang="en-US">
              <a:latin typeface="Calibri" charset="0"/>
            </a:endParaRPr>
          </a:p>
        </p:txBody>
      </p:sp>
      <p:sp>
        <p:nvSpPr>
          <p:cNvPr id="8207" name="Oval 25"/>
          <p:cNvSpPr>
            <a:spLocks noChangeArrowheads="1"/>
          </p:cNvSpPr>
          <p:nvPr/>
        </p:nvSpPr>
        <p:spPr bwMode="auto">
          <a:xfrm rot="1500000">
            <a:off x="7331075" y="5257800"/>
            <a:ext cx="1676400" cy="457200"/>
          </a:xfrm>
          <a:prstGeom prst="ellipse">
            <a:avLst/>
          </a:prstGeom>
          <a:noFill/>
          <a:ln w="2857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8208" name="Oval 31"/>
          <p:cNvSpPr>
            <a:spLocks noChangeArrowheads="1"/>
          </p:cNvSpPr>
          <p:nvPr/>
        </p:nvSpPr>
        <p:spPr bwMode="auto">
          <a:xfrm>
            <a:off x="8026400" y="4864100"/>
            <a:ext cx="165100" cy="1778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8209" name="Text Box 15"/>
          <p:cNvSpPr txBox="1">
            <a:spLocks noChangeArrowheads="1"/>
          </p:cNvSpPr>
          <p:nvPr/>
        </p:nvSpPr>
        <p:spPr bwMode="auto">
          <a:xfrm>
            <a:off x="5138738" y="1828800"/>
            <a:ext cx="1109662" cy="338138"/>
          </a:xfrm>
          <a:prstGeom prst="rect">
            <a:avLst/>
          </a:prstGeom>
          <a:noFill/>
          <a:ln w="9525">
            <a:noFill/>
            <a:miter lim="800000"/>
            <a:headEnd/>
            <a:tailEnd/>
          </a:ln>
        </p:spPr>
        <p:txBody>
          <a:bodyPr wrap="none">
            <a:prstTxWarp prst="textNoShape">
              <a:avLst/>
            </a:prstTxWarp>
            <a:spAutoFit/>
          </a:bodyPr>
          <a:lstStyle/>
          <a:p>
            <a:r>
              <a:rPr lang="en-US" sz="1600">
                <a:latin typeface="Calibri" charset="0"/>
              </a:rPr>
              <a:t>Mauna Loa</a:t>
            </a:r>
          </a:p>
        </p:txBody>
      </p:sp>
      <p:sp>
        <p:nvSpPr>
          <p:cNvPr id="20" name="Oval 19"/>
          <p:cNvSpPr/>
          <p:nvPr/>
        </p:nvSpPr>
        <p:spPr>
          <a:xfrm>
            <a:off x="3810000" y="3581400"/>
            <a:ext cx="914400" cy="533400"/>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21" name="Oval 20"/>
          <p:cNvSpPr/>
          <p:nvPr/>
        </p:nvSpPr>
        <p:spPr>
          <a:xfrm>
            <a:off x="990600" y="3810000"/>
            <a:ext cx="914400" cy="533400"/>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22" name="Oval 21"/>
          <p:cNvSpPr/>
          <p:nvPr/>
        </p:nvSpPr>
        <p:spPr>
          <a:xfrm>
            <a:off x="6629400" y="3657600"/>
            <a:ext cx="914400" cy="533400"/>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23" name="Oval 22"/>
          <p:cNvSpPr/>
          <p:nvPr/>
        </p:nvSpPr>
        <p:spPr>
          <a:xfrm>
            <a:off x="990600" y="3200400"/>
            <a:ext cx="914400" cy="533400"/>
          </a:xfrm>
          <a:prstGeom prst="ellipse">
            <a:avLst/>
          </a:prstGeom>
          <a:noFill/>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24" name="Oval 23"/>
          <p:cNvSpPr/>
          <p:nvPr/>
        </p:nvSpPr>
        <p:spPr>
          <a:xfrm>
            <a:off x="6629400" y="3124200"/>
            <a:ext cx="914400" cy="533400"/>
          </a:xfrm>
          <a:prstGeom prst="ellipse">
            <a:avLst/>
          </a:prstGeom>
          <a:noFill/>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25" name="Oval 24"/>
          <p:cNvSpPr/>
          <p:nvPr/>
        </p:nvSpPr>
        <p:spPr>
          <a:xfrm>
            <a:off x="3810000" y="3048000"/>
            <a:ext cx="914400" cy="533400"/>
          </a:xfrm>
          <a:prstGeom prst="ellipse">
            <a:avLst/>
          </a:prstGeom>
          <a:noFill/>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26" name="TextBox 25"/>
          <p:cNvSpPr txBox="1"/>
          <p:nvPr/>
        </p:nvSpPr>
        <p:spPr>
          <a:xfrm>
            <a:off x="76200" y="6457890"/>
            <a:ext cx="3050159" cy="400110"/>
          </a:xfrm>
          <a:prstGeom prst="rect">
            <a:avLst/>
          </a:prstGeom>
          <a:noFill/>
        </p:spPr>
        <p:txBody>
          <a:bodyPr wrap="none" rtlCol="0">
            <a:spAutoFit/>
          </a:bodyPr>
          <a:lstStyle/>
          <a:p>
            <a:r>
              <a:rPr lang="en-US" dirty="0" smtClean="0"/>
              <a:t>Miles et al, in preparation</a:t>
            </a:r>
            <a:endParaRPr lang="en-US" dirty="0"/>
          </a:p>
        </p:txBody>
      </p:sp>
      <p:sp>
        <p:nvSpPr>
          <p:cNvPr id="27" name="TextBox 26"/>
          <p:cNvSpPr txBox="1"/>
          <p:nvPr/>
        </p:nvSpPr>
        <p:spPr>
          <a:xfrm>
            <a:off x="762000" y="76200"/>
            <a:ext cx="7523815" cy="461665"/>
          </a:xfrm>
          <a:prstGeom prst="rect">
            <a:avLst/>
          </a:prstGeom>
          <a:noFill/>
        </p:spPr>
        <p:txBody>
          <a:bodyPr wrap="none" rtlCol="0">
            <a:spAutoFit/>
          </a:bodyPr>
          <a:lstStyle/>
          <a:p>
            <a:r>
              <a:rPr lang="en-US" sz="2400" dirty="0" smtClean="0"/>
              <a:t>MCI 31 day running mean daily daytime average CO2</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8898" name="Picture 2" descr="centerville"/>
          <p:cNvPicPr>
            <a:picLocks noGrp="1" noChangeAspect="1" noChangeArrowheads="1"/>
          </p:cNvPicPr>
          <p:nvPr>
            <p:ph sz="half" idx="1"/>
          </p:nvPr>
        </p:nvPicPr>
        <p:blipFill>
          <a:blip r:embed="rId3"/>
          <a:srcRect l="3999" t="17999" r="34000"/>
          <a:stretch>
            <a:fillRect/>
          </a:stretch>
        </p:blipFill>
        <p:spPr>
          <a:xfrm>
            <a:off x="838200" y="1219200"/>
            <a:ext cx="3810000" cy="3779838"/>
          </a:xfrm>
        </p:spPr>
      </p:pic>
      <p:sp>
        <p:nvSpPr>
          <p:cNvPr id="208899" name="Rectangle 9"/>
          <p:cNvSpPr>
            <a:spLocks noChangeArrowheads="1"/>
          </p:cNvSpPr>
          <p:nvPr/>
        </p:nvSpPr>
        <p:spPr bwMode="auto">
          <a:xfrm>
            <a:off x="1066800" y="5105400"/>
            <a:ext cx="3200400" cy="914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1800" dirty="0" smtClean="0"/>
              <a:t>Daily </a:t>
            </a:r>
            <a:r>
              <a:rPr lang="en-US" sz="1800" dirty="0" smtClean="0"/>
              <a:t>differences from site to site as large at 60 </a:t>
            </a:r>
            <a:r>
              <a:rPr lang="en-US" sz="1800" dirty="0" err="1" smtClean="0"/>
              <a:t>ppm</a:t>
            </a:r>
            <a:r>
              <a:rPr lang="en-US" sz="1800" dirty="0" smtClean="0"/>
              <a:t>.</a:t>
            </a:r>
            <a:endParaRPr lang="en-US" sz="1800" dirty="0"/>
          </a:p>
        </p:txBody>
      </p:sp>
      <p:pic>
        <p:nvPicPr>
          <p:cNvPr id="208900" name="Picture 4" descr="centerville_diff"/>
          <p:cNvPicPr>
            <a:picLocks noGrp="1" noChangeAspect="1" noChangeArrowheads="1"/>
          </p:cNvPicPr>
          <p:nvPr>
            <p:ph sz="half" idx="2"/>
          </p:nvPr>
        </p:nvPicPr>
        <p:blipFill>
          <a:blip r:embed="rId4"/>
          <a:srcRect l="3999" t="17999" r="34000"/>
          <a:stretch>
            <a:fillRect/>
          </a:stretch>
        </p:blipFill>
        <p:spPr>
          <a:xfrm>
            <a:off x="4800600" y="1219200"/>
            <a:ext cx="3810000" cy="3779838"/>
          </a:xfrm>
        </p:spPr>
      </p:pic>
      <p:sp>
        <p:nvSpPr>
          <p:cNvPr id="208901" name="Rectangle 2"/>
          <p:cNvSpPr>
            <a:spLocks noGrp="1" noChangeArrowheads="1"/>
          </p:cNvSpPr>
          <p:nvPr>
            <p:ph type="title"/>
          </p:nvPr>
        </p:nvSpPr>
        <p:spPr>
          <a:xfrm>
            <a:off x="533400" y="76200"/>
            <a:ext cx="7772400" cy="1143000"/>
          </a:xfrm>
          <a:noFill/>
          <a:ln/>
        </p:spPr>
        <p:txBody>
          <a:bodyPr/>
          <a:lstStyle/>
          <a:p>
            <a:r>
              <a:rPr lang="en-US" sz="2800" dirty="0"/>
              <a:t>Synoptic variability in boundary-layer CO2 mixing </a:t>
            </a:r>
            <a:r>
              <a:rPr lang="en-US" sz="2800" dirty="0" smtClean="0"/>
              <a:t>ratios: Daily daytime averages</a:t>
            </a:r>
            <a:endParaRPr lang="en-US" sz="2800" dirty="0"/>
          </a:p>
        </p:txBody>
      </p:sp>
      <p:sp>
        <p:nvSpPr>
          <p:cNvPr id="7" name="TextBox 6"/>
          <p:cNvSpPr txBox="1"/>
          <p:nvPr/>
        </p:nvSpPr>
        <p:spPr>
          <a:xfrm>
            <a:off x="5865241" y="6324600"/>
            <a:ext cx="3050159" cy="400110"/>
          </a:xfrm>
          <a:prstGeom prst="rect">
            <a:avLst/>
          </a:prstGeom>
          <a:noFill/>
        </p:spPr>
        <p:txBody>
          <a:bodyPr wrap="none" rtlCol="0">
            <a:spAutoFit/>
          </a:bodyPr>
          <a:lstStyle/>
          <a:p>
            <a:r>
              <a:rPr lang="en-US" dirty="0" smtClean="0"/>
              <a:t>Miles et al, in preparation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800" y="0"/>
            <a:ext cx="8458200" cy="6705600"/>
          </a:xfrm>
          <a:prstGeom prst="rect">
            <a:avLst/>
          </a:prstGeom>
        </p:spPr>
      </p:pic>
      <p:sp>
        <p:nvSpPr>
          <p:cNvPr id="6" name="TextBox 5"/>
          <p:cNvSpPr txBox="1"/>
          <p:nvPr/>
        </p:nvSpPr>
        <p:spPr>
          <a:xfrm>
            <a:off x="152400" y="1741397"/>
            <a:ext cx="492443" cy="2144803"/>
          </a:xfrm>
          <a:prstGeom prst="rect">
            <a:avLst/>
          </a:prstGeom>
          <a:noFill/>
        </p:spPr>
        <p:txBody>
          <a:bodyPr vert="vert270" wrap="none" rtlCol="0">
            <a:spAutoFit/>
          </a:bodyPr>
          <a:lstStyle/>
          <a:p>
            <a:r>
              <a:rPr lang="en-US" dirty="0" smtClean="0"/>
              <a:t>Prior flux estimate</a:t>
            </a:r>
            <a:endParaRPr lang="en-US" dirty="0"/>
          </a:p>
        </p:txBody>
      </p:sp>
      <p:sp>
        <p:nvSpPr>
          <p:cNvPr id="7" name="TextBox 6"/>
          <p:cNvSpPr txBox="1"/>
          <p:nvPr/>
        </p:nvSpPr>
        <p:spPr>
          <a:xfrm>
            <a:off x="152400" y="4152214"/>
            <a:ext cx="492443" cy="2629586"/>
          </a:xfrm>
          <a:prstGeom prst="rect">
            <a:avLst/>
          </a:prstGeom>
          <a:noFill/>
        </p:spPr>
        <p:txBody>
          <a:bodyPr vert="vert270" wrap="none" rtlCol="0">
            <a:spAutoFit/>
          </a:bodyPr>
          <a:lstStyle/>
          <a:p>
            <a:r>
              <a:rPr lang="en-US" dirty="0" smtClean="0"/>
              <a:t>Posterior flux estimate</a:t>
            </a:r>
            <a:endParaRPr lang="en-US" dirty="0"/>
          </a:p>
        </p:txBody>
      </p:sp>
      <p:sp>
        <p:nvSpPr>
          <p:cNvPr id="8" name="TextBox 7"/>
          <p:cNvSpPr txBox="1"/>
          <p:nvPr/>
        </p:nvSpPr>
        <p:spPr>
          <a:xfrm>
            <a:off x="5343704" y="6477000"/>
            <a:ext cx="3724096" cy="400110"/>
          </a:xfrm>
          <a:prstGeom prst="rect">
            <a:avLst/>
          </a:prstGeom>
          <a:noFill/>
        </p:spPr>
        <p:txBody>
          <a:bodyPr wrap="none" rtlCol="0">
            <a:spAutoFit/>
          </a:bodyPr>
          <a:lstStyle/>
          <a:p>
            <a:r>
              <a:rPr lang="en-US" dirty="0" err="1" smtClean="0"/>
              <a:t>Lauvaux</a:t>
            </a:r>
            <a:r>
              <a:rPr lang="en-US" dirty="0" smtClean="0"/>
              <a:t> et al, in </a:t>
            </a:r>
            <a:r>
              <a:rPr lang="en-US" dirty="0" smtClean="0"/>
              <a:t>preparation, A</a:t>
            </a:r>
            <a:endParaRPr lang="en-US" dirty="0"/>
          </a:p>
        </p:txBody>
      </p:sp>
      <p:sp>
        <p:nvSpPr>
          <p:cNvPr id="9" name="TextBox 8"/>
          <p:cNvSpPr txBox="1"/>
          <p:nvPr/>
        </p:nvSpPr>
        <p:spPr>
          <a:xfrm>
            <a:off x="914400" y="6477000"/>
            <a:ext cx="4109936" cy="400110"/>
          </a:xfrm>
          <a:prstGeom prst="rect">
            <a:avLst/>
          </a:prstGeom>
          <a:noFill/>
        </p:spPr>
        <p:txBody>
          <a:bodyPr wrap="none" rtlCol="0">
            <a:spAutoFit/>
          </a:bodyPr>
          <a:lstStyle/>
          <a:p>
            <a:r>
              <a:rPr lang="en-US" dirty="0" smtClean="0"/>
              <a:t>Units are TgC/degree</a:t>
            </a:r>
            <a:r>
              <a:rPr lang="en-US" baseline="30000" dirty="0" smtClean="0"/>
              <a:t>2</a:t>
            </a:r>
            <a:r>
              <a:rPr lang="en-US" dirty="0" smtClean="0"/>
              <a:t>, Jun-Dec07</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800" y="0"/>
            <a:ext cx="8458200" cy="6705600"/>
          </a:xfrm>
          <a:prstGeom prst="rect">
            <a:avLst/>
          </a:prstGeom>
        </p:spPr>
      </p:pic>
      <p:sp>
        <p:nvSpPr>
          <p:cNvPr id="6" name="TextBox 5"/>
          <p:cNvSpPr txBox="1"/>
          <p:nvPr/>
        </p:nvSpPr>
        <p:spPr>
          <a:xfrm>
            <a:off x="152400" y="1741397"/>
            <a:ext cx="492443" cy="2144803"/>
          </a:xfrm>
          <a:prstGeom prst="rect">
            <a:avLst/>
          </a:prstGeom>
          <a:noFill/>
        </p:spPr>
        <p:txBody>
          <a:bodyPr vert="vert270" wrap="none" rtlCol="0">
            <a:spAutoFit/>
          </a:bodyPr>
          <a:lstStyle/>
          <a:p>
            <a:r>
              <a:rPr lang="en-US" dirty="0" smtClean="0"/>
              <a:t>Prior flux estimate</a:t>
            </a:r>
            <a:endParaRPr lang="en-US" dirty="0"/>
          </a:p>
        </p:txBody>
      </p:sp>
      <p:sp>
        <p:nvSpPr>
          <p:cNvPr id="7" name="TextBox 6"/>
          <p:cNvSpPr txBox="1"/>
          <p:nvPr/>
        </p:nvSpPr>
        <p:spPr>
          <a:xfrm>
            <a:off x="152400" y="4152214"/>
            <a:ext cx="492443" cy="2629586"/>
          </a:xfrm>
          <a:prstGeom prst="rect">
            <a:avLst/>
          </a:prstGeom>
          <a:noFill/>
        </p:spPr>
        <p:txBody>
          <a:bodyPr vert="vert270" wrap="none" rtlCol="0">
            <a:spAutoFit/>
          </a:bodyPr>
          <a:lstStyle/>
          <a:p>
            <a:r>
              <a:rPr lang="en-US" dirty="0" smtClean="0"/>
              <a:t>Posterior flux estimate</a:t>
            </a:r>
            <a:endParaRPr lang="en-US" dirty="0"/>
          </a:p>
        </p:txBody>
      </p:sp>
      <p:sp>
        <p:nvSpPr>
          <p:cNvPr id="8" name="TextBox 7"/>
          <p:cNvSpPr txBox="1"/>
          <p:nvPr/>
        </p:nvSpPr>
        <p:spPr>
          <a:xfrm>
            <a:off x="5334000" y="6477000"/>
            <a:ext cx="3724096" cy="400110"/>
          </a:xfrm>
          <a:prstGeom prst="rect">
            <a:avLst/>
          </a:prstGeom>
          <a:noFill/>
        </p:spPr>
        <p:txBody>
          <a:bodyPr wrap="none" rtlCol="0">
            <a:spAutoFit/>
          </a:bodyPr>
          <a:lstStyle/>
          <a:p>
            <a:r>
              <a:rPr lang="en-US" dirty="0" err="1" smtClean="0"/>
              <a:t>Lauvaux</a:t>
            </a:r>
            <a:r>
              <a:rPr lang="en-US" dirty="0" smtClean="0"/>
              <a:t> et al, in </a:t>
            </a:r>
            <a:r>
              <a:rPr lang="en-US" dirty="0" smtClean="0"/>
              <a:t>preparation, A</a:t>
            </a:r>
            <a:endParaRPr lang="en-US" dirty="0"/>
          </a:p>
        </p:txBody>
      </p:sp>
      <p:sp>
        <p:nvSpPr>
          <p:cNvPr id="9" name="TextBox 8"/>
          <p:cNvSpPr txBox="1"/>
          <p:nvPr/>
        </p:nvSpPr>
        <p:spPr>
          <a:xfrm>
            <a:off x="76200" y="76200"/>
            <a:ext cx="1828800" cy="1200329"/>
          </a:xfrm>
          <a:prstGeom prst="rect">
            <a:avLst/>
          </a:prstGeom>
          <a:noFill/>
        </p:spPr>
        <p:txBody>
          <a:bodyPr wrap="square" rtlCol="0">
            <a:spAutoFit/>
          </a:bodyPr>
          <a:lstStyle/>
          <a:p>
            <a:r>
              <a:rPr lang="en-US" sz="1800" dirty="0" smtClean="0"/>
              <a:t>Spatial pattern of NEE is</a:t>
            </a:r>
            <a:r>
              <a:rPr lang="en-US" sz="1800" dirty="0" smtClean="0"/>
              <a:t> </a:t>
            </a:r>
            <a:r>
              <a:rPr lang="en-US" sz="1800" dirty="0" smtClean="0"/>
              <a:t>not overly </a:t>
            </a:r>
            <a:r>
              <a:rPr lang="en-US" sz="1800" dirty="0" smtClean="0"/>
              <a:t>sensitive </a:t>
            </a:r>
            <a:r>
              <a:rPr lang="en-US" sz="1800" dirty="0" smtClean="0"/>
              <a:t>to the </a:t>
            </a:r>
            <a:r>
              <a:rPr lang="en-US" sz="1800" dirty="0" smtClean="0"/>
              <a:t>prior.</a:t>
            </a:r>
            <a:endParaRPr lang="en-US" sz="1800" dirty="0"/>
          </a:p>
        </p:txBody>
      </p:sp>
      <p:cxnSp>
        <p:nvCxnSpPr>
          <p:cNvPr id="11" name="Straight Arrow Connector 10"/>
          <p:cNvCxnSpPr/>
          <p:nvPr/>
        </p:nvCxnSpPr>
        <p:spPr>
          <a:xfrm>
            <a:off x="2438400" y="5029200"/>
            <a:ext cx="685800" cy="457200"/>
          </a:xfrm>
          <a:prstGeom prst="straightConnector1">
            <a:avLst/>
          </a:prstGeom>
          <a:ln w="38100" cap="flat" cmpd="sng" algn="ctr">
            <a:solidFill>
              <a:srgbClr val="FFFF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629400" y="5029200"/>
            <a:ext cx="685800" cy="457200"/>
          </a:xfrm>
          <a:prstGeom prst="straightConnector1">
            <a:avLst/>
          </a:prstGeom>
          <a:ln w="38100" cap="flat" cmpd="sng" algn="ctr">
            <a:solidFill>
              <a:srgbClr val="FFFF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914400" y="6477000"/>
            <a:ext cx="4109936" cy="400110"/>
          </a:xfrm>
          <a:prstGeom prst="rect">
            <a:avLst/>
          </a:prstGeom>
          <a:noFill/>
        </p:spPr>
        <p:txBody>
          <a:bodyPr wrap="none" rtlCol="0">
            <a:spAutoFit/>
          </a:bodyPr>
          <a:lstStyle/>
          <a:p>
            <a:r>
              <a:rPr lang="en-US" dirty="0" smtClean="0"/>
              <a:t>Units are TgC/degree</a:t>
            </a:r>
            <a:r>
              <a:rPr lang="en-US" baseline="30000" dirty="0" smtClean="0"/>
              <a:t>2</a:t>
            </a:r>
            <a:r>
              <a:rPr lang="en-US" dirty="0" smtClean="0"/>
              <a:t>, Jun-Dec07</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762000"/>
            <a:ext cx="4572000" cy="4572000"/>
          </a:xfrm>
          <a:prstGeom prst="rect">
            <a:avLst/>
          </a:prstGeom>
        </p:spPr>
      </p:pic>
      <p:pic>
        <p:nvPicPr>
          <p:cNvPr id="3" name="Picture 2"/>
          <p:cNvPicPr>
            <a:picLocks noChangeAspect="1"/>
          </p:cNvPicPr>
          <p:nvPr/>
        </p:nvPicPr>
        <p:blipFill>
          <a:blip r:embed="rId3"/>
          <a:stretch>
            <a:fillRect/>
          </a:stretch>
        </p:blipFill>
        <p:spPr>
          <a:xfrm>
            <a:off x="5181600" y="1219200"/>
            <a:ext cx="2514600" cy="3429000"/>
          </a:xfrm>
          <a:prstGeom prst="rect">
            <a:avLst/>
          </a:prstGeom>
        </p:spPr>
      </p:pic>
      <p:sp>
        <p:nvSpPr>
          <p:cNvPr id="5" name="TextBox 4"/>
          <p:cNvSpPr txBox="1"/>
          <p:nvPr/>
        </p:nvSpPr>
        <p:spPr>
          <a:xfrm>
            <a:off x="2804135" y="300335"/>
            <a:ext cx="3520465" cy="461665"/>
          </a:xfrm>
          <a:prstGeom prst="rect">
            <a:avLst/>
          </a:prstGeom>
          <a:noFill/>
        </p:spPr>
        <p:txBody>
          <a:bodyPr wrap="none" rtlCol="0">
            <a:spAutoFit/>
          </a:bodyPr>
          <a:lstStyle/>
          <a:p>
            <a:r>
              <a:rPr lang="en-US" sz="2400" dirty="0" smtClean="0"/>
              <a:t>C</a:t>
            </a:r>
            <a:r>
              <a:rPr lang="en-US" sz="2400" dirty="0" smtClean="0"/>
              <a:t>omparison </a:t>
            </a:r>
            <a:r>
              <a:rPr lang="en-US" sz="2400" dirty="0" smtClean="0"/>
              <a:t>to </a:t>
            </a:r>
            <a:r>
              <a:rPr lang="en-US" sz="2400" dirty="0" smtClean="0"/>
              <a:t>inventory</a:t>
            </a:r>
            <a:endParaRPr lang="en-US" sz="2400" dirty="0"/>
          </a:p>
        </p:txBody>
      </p:sp>
      <p:sp>
        <p:nvSpPr>
          <p:cNvPr id="6" name="TextBox 5"/>
          <p:cNvSpPr txBox="1"/>
          <p:nvPr/>
        </p:nvSpPr>
        <p:spPr>
          <a:xfrm>
            <a:off x="2514600" y="5943600"/>
            <a:ext cx="3819976" cy="707886"/>
          </a:xfrm>
          <a:prstGeom prst="rect">
            <a:avLst/>
          </a:prstGeom>
          <a:noFill/>
        </p:spPr>
        <p:txBody>
          <a:bodyPr wrap="none" rtlCol="0">
            <a:spAutoFit/>
          </a:bodyPr>
          <a:lstStyle/>
          <a:p>
            <a:r>
              <a:rPr lang="en-US" dirty="0" smtClean="0"/>
              <a:t>Spatial patterns are similar.</a:t>
            </a:r>
          </a:p>
          <a:p>
            <a:r>
              <a:rPr lang="en-US" dirty="0" smtClean="0"/>
              <a:t>Integrated net fluxes are similar.</a:t>
            </a:r>
            <a:endParaRPr lang="en-US" dirty="0"/>
          </a:p>
        </p:txBody>
      </p:sp>
      <p:sp>
        <p:nvSpPr>
          <p:cNvPr id="7" name="TextBox 6"/>
          <p:cNvSpPr txBox="1"/>
          <p:nvPr/>
        </p:nvSpPr>
        <p:spPr>
          <a:xfrm>
            <a:off x="5029200" y="4572000"/>
            <a:ext cx="2864436" cy="400110"/>
          </a:xfrm>
          <a:prstGeom prst="rect">
            <a:avLst/>
          </a:prstGeom>
          <a:noFill/>
        </p:spPr>
        <p:txBody>
          <a:bodyPr wrap="none" rtlCol="0">
            <a:spAutoFit/>
          </a:bodyPr>
          <a:lstStyle/>
          <a:p>
            <a:r>
              <a:rPr lang="en-US" dirty="0" smtClean="0"/>
              <a:t>PSU </a:t>
            </a:r>
            <a:r>
              <a:rPr lang="en-US" dirty="0" err="1" smtClean="0"/>
              <a:t>SiB</a:t>
            </a:r>
            <a:r>
              <a:rPr lang="en-US" dirty="0" smtClean="0"/>
              <a:t>-crop inversion</a:t>
            </a:r>
            <a:endParaRPr lang="en-US" dirty="0"/>
          </a:p>
        </p:txBody>
      </p:sp>
      <p:sp>
        <p:nvSpPr>
          <p:cNvPr id="8" name="TextBox 7"/>
          <p:cNvSpPr txBox="1"/>
          <p:nvPr/>
        </p:nvSpPr>
        <p:spPr>
          <a:xfrm>
            <a:off x="1148783" y="5257800"/>
            <a:ext cx="2280217" cy="400110"/>
          </a:xfrm>
          <a:prstGeom prst="rect">
            <a:avLst/>
          </a:prstGeom>
          <a:noFill/>
        </p:spPr>
        <p:txBody>
          <a:bodyPr wrap="none" rtlCol="0">
            <a:spAutoFit/>
          </a:bodyPr>
          <a:lstStyle/>
          <a:p>
            <a:r>
              <a:rPr lang="en-US" dirty="0" smtClean="0"/>
              <a:t>Inventory estimate</a:t>
            </a:r>
            <a:endParaRPr lang="en-US" dirty="0"/>
          </a:p>
        </p:txBody>
      </p:sp>
      <p:sp>
        <p:nvSpPr>
          <p:cNvPr id="9" name="TextBox 8"/>
          <p:cNvSpPr txBox="1"/>
          <p:nvPr/>
        </p:nvSpPr>
        <p:spPr>
          <a:xfrm>
            <a:off x="6781800" y="6248400"/>
            <a:ext cx="2209209" cy="400110"/>
          </a:xfrm>
          <a:prstGeom prst="rect">
            <a:avLst/>
          </a:prstGeom>
          <a:noFill/>
        </p:spPr>
        <p:txBody>
          <a:bodyPr wrap="none" rtlCol="0">
            <a:spAutoFit/>
          </a:bodyPr>
          <a:lstStyle/>
          <a:p>
            <a:r>
              <a:rPr lang="en-US" dirty="0" smtClean="0"/>
              <a:t>Ogle et al, in prep</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by doing</a:t>
            </a:r>
            <a:endParaRPr lang="en-US" dirty="0"/>
          </a:p>
        </p:txBody>
      </p:sp>
      <p:sp>
        <p:nvSpPr>
          <p:cNvPr id="3" name="Content Placeholder 2"/>
          <p:cNvSpPr>
            <a:spLocks noGrp="1"/>
          </p:cNvSpPr>
          <p:nvPr>
            <p:ph idx="1"/>
          </p:nvPr>
        </p:nvSpPr>
        <p:spPr/>
        <p:txBody>
          <a:bodyPr/>
          <a:lstStyle/>
          <a:p>
            <a:r>
              <a:rPr lang="en-US" dirty="0" smtClean="0"/>
              <a:t>What is needed to estimate regional CO</a:t>
            </a:r>
            <a:r>
              <a:rPr lang="en-US" baseline="-25000" dirty="0" smtClean="0"/>
              <a:t>2</a:t>
            </a:r>
            <a:r>
              <a:rPr lang="en-US" dirty="0" smtClean="0"/>
              <a:t> fluxes using atmospheric data? </a:t>
            </a:r>
          </a:p>
          <a:p>
            <a:r>
              <a:rPr lang="en-US" dirty="0" smtClean="0"/>
              <a:t>The MCI and INFLUX are experiments aimed at addressing this question experimentally.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t="10776"/>
          <a:stretch>
            <a:fillRect/>
          </a:stretch>
        </p:blipFill>
        <p:spPr>
          <a:xfrm>
            <a:off x="2578" y="1066800"/>
            <a:ext cx="9060734" cy="5257800"/>
          </a:xfrm>
          <a:prstGeom prst="rect">
            <a:avLst/>
          </a:prstGeom>
        </p:spPr>
      </p:pic>
      <p:sp>
        <p:nvSpPr>
          <p:cNvPr id="3" name="TextBox 2"/>
          <p:cNvSpPr txBox="1"/>
          <p:nvPr/>
        </p:nvSpPr>
        <p:spPr>
          <a:xfrm>
            <a:off x="1581793" y="152400"/>
            <a:ext cx="5913348" cy="892552"/>
          </a:xfrm>
          <a:prstGeom prst="rect">
            <a:avLst/>
          </a:prstGeom>
          <a:noFill/>
        </p:spPr>
        <p:txBody>
          <a:bodyPr wrap="none" rtlCol="0">
            <a:spAutoFit/>
          </a:bodyPr>
          <a:lstStyle/>
          <a:p>
            <a:pPr algn="ctr"/>
            <a:r>
              <a:rPr lang="en-US" sz="2800" dirty="0" smtClean="0"/>
              <a:t>CO2 boundary condition adjustment</a:t>
            </a:r>
          </a:p>
          <a:p>
            <a:pPr algn="ctr"/>
            <a:r>
              <a:rPr lang="en-US" sz="2400" dirty="0" smtClean="0"/>
              <a:t>CT vs. NOAA aircraft profiles</a:t>
            </a:r>
            <a:endParaRPr lang="en-US" sz="2400" dirty="0"/>
          </a:p>
        </p:txBody>
      </p:sp>
      <p:sp>
        <p:nvSpPr>
          <p:cNvPr id="4" name="TextBox 3"/>
          <p:cNvSpPr txBox="1"/>
          <p:nvPr/>
        </p:nvSpPr>
        <p:spPr>
          <a:xfrm>
            <a:off x="5029200" y="6400800"/>
            <a:ext cx="3724096" cy="400110"/>
          </a:xfrm>
          <a:prstGeom prst="rect">
            <a:avLst/>
          </a:prstGeom>
          <a:noFill/>
        </p:spPr>
        <p:txBody>
          <a:bodyPr wrap="none" rtlCol="0">
            <a:spAutoFit/>
          </a:bodyPr>
          <a:lstStyle/>
          <a:p>
            <a:r>
              <a:rPr lang="en-US" dirty="0" err="1" smtClean="0"/>
              <a:t>Lauvaux</a:t>
            </a:r>
            <a:r>
              <a:rPr lang="en-US" dirty="0" smtClean="0"/>
              <a:t> et al, in preparation, A</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1219200"/>
            <a:ext cx="8915400" cy="2501900"/>
          </a:xfrm>
          <a:prstGeom prst="rect">
            <a:avLst/>
          </a:prstGeom>
        </p:spPr>
      </p:pic>
      <p:sp>
        <p:nvSpPr>
          <p:cNvPr id="3" name="TextBox 2"/>
          <p:cNvSpPr txBox="1"/>
          <p:nvPr/>
        </p:nvSpPr>
        <p:spPr>
          <a:xfrm>
            <a:off x="549264" y="152400"/>
            <a:ext cx="7908936" cy="954107"/>
          </a:xfrm>
          <a:prstGeom prst="rect">
            <a:avLst/>
          </a:prstGeom>
          <a:noFill/>
        </p:spPr>
        <p:txBody>
          <a:bodyPr wrap="none" rtlCol="0">
            <a:spAutoFit/>
          </a:bodyPr>
          <a:lstStyle/>
          <a:p>
            <a:pPr algn="ctr"/>
            <a:r>
              <a:rPr lang="en-US" sz="2800" dirty="0" smtClean="0"/>
              <a:t>Regionally and time integrated C flux uncertainty </a:t>
            </a:r>
          </a:p>
          <a:p>
            <a:pPr algn="ctr"/>
            <a:r>
              <a:rPr lang="en-US" sz="2800" dirty="0" smtClean="0"/>
              <a:t>assessment</a:t>
            </a:r>
            <a:endParaRPr lang="en-US" sz="2800" dirty="0"/>
          </a:p>
        </p:txBody>
      </p:sp>
      <p:sp>
        <p:nvSpPr>
          <p:cNvPr id="4" name="TextBox 3"/>
          <p:cNvSpPr txBox="1"/>
          <p:nvPr/>
        </p:nvSpPr>
        <p:spPr>
          <a:xfrm>
            <a:off x="381000" y="3810000"/>
            <a:ext cx="8566193" cy="2246769"/>
          </a:xfrm>
          <a:prstGeom prst="rect">
            <a:avLst/>
          </a:prstGeom>
          <a:noFill/>
        </p:spPr>
        <p:txBody>
          <a:bodyPr wrap="none" rtlCol="0">
            <a:spAutoFit/>
          </a:bodyPr>
          <a:lstStyle/>
          <a:p>
            <a:r>
              <a:rPr lang="en-US" dirty="0" smtClean="0"/>
              <a:t>Experiments with the PSU inversion include varying the:</a:t>
            </a:r>
          </a:p>
          <a:p>
            <a:r>
              <a:rPr lang="en-US" dirty="0" smtClean="0"/>
              <a:t>	- prior flux</a:t>
            </a:r>
          </a:p>
          <a:p>
            <a:r>
              <a:rPr lang="en-US" dirty="0" smtClean="0"/>
              <a:t>	- prior flux uncertainty (magnitude and spatial correlation)</a:t>
            </a:r>
          </a:p>
          <a:p>
            <a:r>
              <a:rPr lang="en-US" dirty="0" smtClean="0"/>
              <a:t>	- model-data error (magnitude and temporal correlation)</a:t>
            </a:r>
          </a:p>
          <a:p>
            <a:r>
              <a:rPr lang="en-US" dirty="0" smtClean="0"/>
              <a:t>	- boundary condition temporal persistence.</a:t>
            </a:r>
          </a:p>
          <a:p>
            <a:endParaRPr lang="en-US" dirty="0" smtClean="0"/>
          </a:p>
          <a:p>
            <a:pPr algn="just"/>
            <a:r>
              <a:rPr lang="en-US" i="1" dirty="0" smtClean="0"/>
              <a:t>Net flux estimate is fairly robust to the assumptions made in the inversion</a:t>
            </a:r>
            <a:r>
              <a:rPr lang="en-US" dirty="0" smtClean="0"/>
              <a:t>.</a:t>
            </a:r>
          </a:p>
        </p:txBody>
      </p:sp>
      <p:sp>
        <p:nvSpPr>
          <p:cNvPr id="5" name="TextBox 4"/>
          <p:cNvSpPr txBox="1"/>
          <p:nvPr/>
        </p:nvSpPr>
        <p:spPr>
          <a:xfrm>
            <a:off x="5334000" y="6400800"/>
            <a:ext cx="3724096" cy="400110"/>
          </a:xfrm>
          <a:prstGeom prst="rect">
            <a:avLst/>
          </a:prstGeom>
          <a:noFill/>
        </p:spPr>
        <p:txBody>
          <a:bodyPr wrap="none" rtlCol="0">
            <a:spAutoFit/>
          </a:bodyPr>
          <a:lstStyle/>
          <a:p>
            <a:r>
              <a:rPr lang="en-US" dirty="0" err="1" smtClean="0"/>
              <a:t>Lauvaux</a:t>
            </a:r>
            <a:r>
              <a:rPr lang="en-US" dirty="0" smtClean="0"/>
              <a:t> et al, in </a:t>
            </a:r>
            <a:r>
              <a:rPr lang="en-US" dirty="0" smtClean="0"/>
              <a:t>preparation, A</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71600"/>
            <a:ext cx="7747175" cy="5486400"/>
          </a:xfrm>
          <a:prstGeom prst="rect">
            <a:avLst/>
          </a:prstGeom>
        </p:spPr>
      </p:pic>
      <p:sp>
        <p:nvSpPr>
          <p:cNvPr id="3" name="TextBox 2"/>
          <p:cNvSpPr txBox="1"/>
          <p:nvPr/>
        </p:nvSpPr>
        <p:spPr>
          <a:xfrm>
            <a:off x="1885126" y="76200"/>
            <a:ext cx="5353874" cy="954107"/>
          </a:xfrm>
          <a:prstGeom prst="rect">
            <a:avLst/>
          </a:prstGeom>
          <a:noFill/>
        </p:spPr>
        <p:txBody>
          <a:bodyPr wrap="none" rtlCol="0">
            <a:spAutoFit/>
          </a:bodyPr>
          <a:lstStyle/>
          <a:p>
            <a:pPr algn="ctr"/>
            <a:r>
              <a:rPr lang="en-US" sz="2800" dirty="0" smtClean="0"/>
              <a:t>Impact of observational network: </a:t>
            </a:r>
          </a:p>
          <a:p>
            <a:pPr algn="ctr"/>
            <a:r>
              <a:rPr lang="en-US" sz="2800" dirty="0" smtClean="0"/>
              <a:t>Tower removal experiments</a:t>
            </a:r>
            <a:endParaRPr lang="en-US" sz="2800" dirty="0"/>
          </a:p>
        </p:txBody>
      </p:sp>
      <p:sp>
        <p:nvSpPr>
          <p:cNvPr id="4" name="TextBox 3"/>
          <p:cNvSpPr txBox="1"/>
          <p:nvPr/>
        </p:nvSpPr>
        <p:spPr>
          <a:xfrm>
            <a:off x="1012036" y="1123890"/>
            <a:ext cx="1197764" cy="400110"/>
          </a:xfrm>
          <a:prstGeom prst="rect">
            <a:avLst/>
          </a:prstGeom>
          <a:noFill/>
        </p:spPr>
        <p:txBody>
          <a:bodyPr wrap="none" rtlCol="0">
            <a:spAutoFit/>
          </a:bodyPr>
          <a:lstStyle/>
          <a:p>
            <a:r>
              <a:rPr lang="en-US" dirty="0" smtClean="0"/>
              <a:t>Prior flux</a:t>
            </a:r>
            <a:endParaRPr lang="en-US" dirty="0"/>
          </a:p>
        </p:txBody>
      </p:sp>
      <p:sp>
        <p:nvSpPr>
          <p:cNvPr id="5" name="TextBox 4"/>
          <p:cNvSpPr txBox="1"/>
          <p:nvPr/>
        </p:nvSpPr>
        <p:spPr>
          <a:xfrm>
            <a:off x="4953000" y="1123890"/>
            <a:ext cx="1685077" cy="400110"/>
          </a:xfrm>
          <a:prstGeom prst="rect">
            <a:avLst/>
          </a:prstGeom>
          <a:noFill/>
        </p:spPr>
        <p:txBody>
          <a:bodyPr wrap="none" rtlCol="0">
            <a:spAutoFit/>
          </a:bodyPr>
          <a:lstStyle/>
          <a:p>
            <a:r>
              <a:rPr lang="en-US" dirty="0" smtClean="0"/>
              <a:t>Posterior flux</a:t>
            </a:r>
            <a:endParaRPr lang="en-US" dirty="0"/>
          </a:p>
        </p:txBody>
      </p:sp>
      <p:sp>
        <p:nvSpPr>
          <p:cNvPr id="6" name="TextBox 5"/>
          <p:cNvSpPr txBox="1"/>
          <p:nvPr/>
        </p:nvSpPr>
        <p:spPr>
          <a:xfrm>
            <a:off x="4038600" y="3886200"/>
            <a:ext cx="3619726" cy="400110"/>
          </a:xfrm>
          <a:prstGeom prst="rect">
            <a:avLst/>
          </a:prstGeom>
          <a:noFill/>
        </p:spPr>
        <p:txBody>
          <a:bodyPr wrap="none" rtlCol="0">
            <a:spAutoFit/>
          </a:bodyPr>
          <a:lstStyle/>
          <a:p>
            <a:r>
              <a:rPr lang="en-US" dirty="0" smtClean="0"/>
              <a:t>Posterior with only “corn” sites</a:t>
            </a:r>
            <a:endParaRPr lang="en-US" dirty="0"/>
          </a:p>
        </p:txBody>
      </p:sp>
      <p:sp>
        <p:nvSpPr>
          <p:cNvPr id="7" name="TextBox 6"/>
          <p:cNvSpPr txBox="1"/>
          <p:nvPr/>
        </p:nvSpPr>
        <p:spPr>
          <a:xfrm>
            <a:off x="152400" y="3886200"/>
            <a:ext cx="3440139" cy="400110"/>
          </a:xfrm>
          <a:prstGeom prst="rect">
            <a:avLst/>
          </a:prstGeom>
          <a:noFill/>
        </p:spPr>
        <p:txBody>
          <a:bodyPr wrap="none" rtlCol="0">
            <a:spAutoFit/>
          </a:bodyPr>
          <a:lstStyle/>
          <a:p>
            <a:r>
              <a:rPr lang="en-US" dirty="0" smtClean="0"/>
              <a:t>Posterior without “corn” sites</a:t>
            </a:r>
            <a:endParaRPr lang="en-US" dirty="0"/>
          </a:p>
        </p:txBody>
      </p:sp>
      <p:sp>
        <p:nvSpPr>
          <p:cNvPr id="8" name="TextBox 7"/>
          <p:cNvSpPr txBox="1"/>
          <p:nvPr/>
        </p:nvSpPr>
        <p:spPr>
          <a:xfrm>
            <a:off x="7696200" y="1697772"/>
            <a:ext cx="1349463" cy="4093428"/>
          </a:xfrm>
          <a:prstGeom prst="rect">
            <a:avLst/>
          </a:prstGeom>
          <a:noFill/>
        </p:spPr>
        <p:txBody>
          <a:bodyPr wrap="square" rtlCol="0">
            <a:spAutoFit/>
          </a:bodyPr>
          <a:lstStyle/>
          <a:p>
            <a:r>
              <a:rPr lang="en-US" dirty="0" smtClean="0"/>
              <a:t>Regional integral is fairly robust to tower removal.</a:t>
            </a:r>
          </a:p>
          <a:p>
            <a:endParaRPr lang="en-US" dirty="0" smtClean="0"/>
          </a:p>
          <a:p>
            <a:r>
              <a:rPr lang="en-US" dirty="0" smtClean="0"/>
              <a:t>Spatial patterns are quite sensitive to tower removal.</a:t>
            </a:r>
            <a:endParaRPr lang="en-US" dirty="0"/>
          </a:p>
        </p:txBody>
      </p:sp>
      <p:sp>
        <p:nvSpPr>
          <p:cNvPr id="9" name="TextBox 8"/>
          <p:cNvSpPr txBox="1"/>
          <p:nvPr/>
        </p:nvSpPr>
        <p:spPr>
          <a:xfrm>
            <a:off x="6096000" y="6457890"/>
            <a:ext cx="2950723" cy="400110"/>
          </a:xfrm>
          <a:prstGeom prst="rect">
            <a:avLst/>
          </a:prstGeom>
          <a:noFill/>
        </p:spPr>
        <p:txBody>
          <a:bodyPr wrap="none" rtlCol="0">
            <a:spAutoFit/>
          </a:bodyPr>
          <a:lstStyle/>
          <a:p>
            <a:r>
              <a:rPr lang="en-US" dirty="0" err="1" smtClean="0"/>
              <a:t>Lauvaux</a:t>
            </a:r>
            <a:r>
              <a:rPr lang="en-US" dirty="0" smtClean="0"/>
              <a:t> et al, in prep, B</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752600" y="2743200"/>
            <a:ext cx="5943600" cy="1323439"/>
          </a:xfrm>
          <a:prstGeom prst="rect">
            <a:avLst/>
          </a:prstGeom>
          <a:noFill/>
        </p:spPr>
        <p:txBody>
          <a:bodyPr wrap="square" rtlCol="0">
            <a:spAutoFit/>
          </a:bodyPr>
          <a:lstStyle/>
          <a:p>
            <a:pPr algn="ctr"/>
            <a:r>
              <a:rPr lang="en-US" i="1" dirty="0" smtClean="0"/>
              <a:t>No</a:t>
            </a:r>
            <a:r>
              <a:rPr lang="en-US" i="1" dirty="0" smtClean="0"/>
              <a:t> explicit assessment </a:t>
            </a:r>
            <a:r>
              <a:rPr lang="en-US" i="1" dirty="0" smtClean="0"/>
              <a:t>yet of the impact of atmospheric transport uncertainty, save for comparison</a:t>
            </a:r>
            <a:r>
              <a:rPr lang="en-US" i="1" dirty="0" smtClean="0"/>
              <a:t> </a:t>
            </a:r>
            <a:r>
              <a:rPr lang="en-US" i="1" dirty="0" smtClean="0"/>
              <a:t>of</a:t>
            </a:r>
            <a:r>
              <a:rPr lang="en-US" i="1" dirty="0" smtClean="0"/>
              <a:t> CSU (RAMS), CT</a:t>
            </a:r>
            <a:r>
              <a:rPr lang="en-US" i="1" dirty="0" smtClean="0"/>
              <a:t> (TM5) and </a:t>
            </a:r>
            <a:r>
              <a:rPr lang="en-US" i="1" dirty="0" smtClean="0"/>
              <a:t>PSU (WRF) </a:t>
            </a:r>
            <a:r>
              <a:rPr lang="en-US" i="1" dirty="0" smtClean="0"/>
              <a:t>inversions.</a:t>
            </a:r>
            <a:r>
              <a:rPr lang="en-US" i="1" dirty="0" smtClean="0"/>
              <a:t> </a:t>
            </a:r>
          </a:p>
        </p:txBody>
      </p:sp>
      <p:sp>
        <p:nvSpPr>
          <p:cNvPr id="3" name="TextBox 2"/>
          <p:cNvSpPr txBox="1"/>
          <p:nvPr/>
        </p:nvSpPr>
        <p:spPr>
          <a:xfrm>
            <a:off x="5408510" y="5943600"/>
            <a:ext cx="3506890" cy="400110"/>
          </a:xfrm>
          <a:prstGeom prst="rect">
            <a:avLst/>
          </a:prstGeom>
          <a:noFill/>
        </p:spPr>
        <p:txBody>
          <a:bodyPr wrap="none" rtlCol="0">
            <a:spAutoFit/>
          </a:bodyPr>
          <a:lstStyle/>
          <a:p>
            <a:r>
              <a:rPr lang="en-US" dirty="0" err="1" smtClean="0"/>
              <a:t>Schuh</a:t>
            </a:r>
            <a:r>
              <a:rPr lang="en-US" dirty="0" smtClean="0"/>
              <a:t> et al, in prep; B51L-05</a:t>
            </a:r>
            <a:endParaRPr lang="en-US" dirty="0"/>
          </a:p>
        </p:txBody>
      </p:sp>
      <p:sp>
        <p:nvSpPr>
          <p:cNvPr id="4" name="TextBox 3"/>
          <p:cNvSpPr txBox="1"/>
          <p:nvPr/>
        </p:nvSpPr>
        <p:spPr>
          <a:xfrm>
            <a:off x="5486400" y="6381690"/>
            <a:ext cx="2323047" cy="400110"/>
          </a:xfrm>
          <a:prstGeom prst="rect">
            <a:avLst/>
          </a:prstGeom>
          <a:noFill/>
        </p:spPr>
        <p:txBody>
          <a:bodyPr wrap="none" rtlCol="0">
            <a:spAutoFit/>
          </a:bodyPr>
          <a:lstStyle/>
          <a:p>
            <a:r>
              <a:rPr lang="en-US" dirty="0" smtClean="0"/>
              <a:t>Diaz et al., in prep.</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457200" y="0"/>
            <a:ext cx="8229600" cy="838200"/>
          </a:xfrm>
        </p:spPr>
        <p:txBody>
          <a:bodyPr>
            <a:normAutofit/>
          </a:bodyPr>
          <a:lstStyle/>
          <a:p>
            <a:pPr eaLnBrk="1" hangingPunct="1">
              <a:defRPr/>
            </a:pPr>
            <a:r>
              <a:rPr lang="en-US" sz="3600" b="1" smtClean="0">
                <a:solidFill>
                  <a:srgbClr val="0000FF"/>
                </a:solidFill>
                <a:effectLst>
                  <a:outerShdw blurRad="38100" dist="38100" dir="2700000" algn="tl">
                    <a:srgbClr val="DDDDDD"/>
                  </a:outerShdw>
                </a:effectLst>
                <a:ea typeface="+mj-ea"/>
                <a:cs typeface="+mj-cs"/>
              </a:rPr>
              <a:t>CO</a:t>
            </a:r>
            <a:r>
              <a:rPr lang="en-US" sz="3600" b="1" baseline="-25000" smtClean="0">
                <a:solidFill>
                  <a:srgbClr val="0000FF"/>
                </a:solidFill>
                <a:effectLst>
                  <a:outerShdw blurRad="38100" dist="38100" dir="2700000" algn="tl">
                    <a:srgbClr val="DDDDDD"/>
                  </a:outerShdw>
                </a:effectLst>
                <a:ea typeface="+mj-ea"/>
                <a:cs typeface="+mj-cs"/>
              </a:rPr>
              <a:t>2</a:t>
            </a:r>
            <a:r>
              <a:rPr lang="en-US" sz="3600" b="1" smtClean="0">
                <a:solidFill>
                  <a:srgbClr val="0000FF"/>
                </a:solidFill>
                <a:effectLst>
                  <a:outerShdw blurRad="38100" dist="38100" dir="2700000" algn="tl">
                    <a:srgbClr val="DDDDDD"/>
                  </a:outerShdw>
                </a:effectLst>
                <a:ea typeface="+mj-ea"/>
                <a:cs typeface="+mj-cs"/>
              </a:rPr>
              <a:t> Concentration Network: 2008</a:t>
            </a:r>
          </a:p>
        </p:txBody>
      </p:sp>
      <p:pic>
        <p:nvPicPr>
          <p:cNvPr id="72707" name="Picture 5" descr="2008.pdf"/>
          <p:cNvPicPr>
            <a:picLocks noChangeAspect="1"/>
          </p:cNvPicPr>
          <p:nvPr/>
        </p:nvPicPr>
        <p:blipFill>
          <a:blip r:embed="rId2"/>
          <a:srcRect/>
          <a:stretch>
            <a:fillRect/>
          </a:stretch>
        </p:blipFill>
        <p:spPr bwMode="auto">
          <a:xfrm>
            <a:off x="134938" y="0"/>
            <a:ext cx="8281987" cy="6400800"/>
          </a:xfrm>
          <a:prstGeom prst="rect">
            <a:avLst/>
          </a:prstGeom>
          <a:noFill/>
          <a:ln w="9525">
            <a:noFill/>
            <a:miter lim="800000"/>
            <a:headEnd/>
            <a:tailEnd/>
          </a:ln>
        </p:spPr>
      </p:pic>
      <p:sp>
        <p:nvSpPr>
          <p:cNvPr id="72709" name="Oval 6"/>
          <p:cNvSpPr>
            <a:spLocks noChangeArrowheads="1"/>
          </p:cNvSpPr>
          <p:nvPr/>
        </p:nvSpPr>
        <p:spPr bwMode="auto">
          <a:xfrm>
            <a:off x="3505200" y="2438400"/>
            <a:ext cx="1371600" cy="12954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72710" name="Text Box 7"/>
          <p:cNvSpPr txBox="1">
            <a:spLocks noChangeArrowheads="1"/>
          </p:cNvSpPr>
          <p:nvPr/>
        </p:nvSpPr>
        <p:spPr bwMode="auto">
          <a:xfrm>
            <a:off x="381000" y="4403725"/>
            <a:ext cx="2682875" cy="701675"/>
          </a:xfrm>
          <a:prstGeom prst="rect">
            <a:avLst/>
          </a:prstGeom>
          <a:noFill/>
          <a:ln w="9525">
            <a:noFill/>
            <a:miter lim="800000"/>
            <a:headEnd/>
            <a:tailEnd/>
          </a:ln>
        </p:spPr>
        <p:txBody>
          <a:bodyPr>
            <a:prstTxWarp prst="textNoShape">
              <a:avLst/>
            </a:prstTxWarp>
            <a:spAutoFit/>
          </a:bodyPr>
          <a:lstStyle/>
          <a:p>
            <a:r>
              <a:rPr lang="en-US" dirty="0" smtClean="0"/>
              <a:t>Midcontinent intensive, 2007-2009</a:t>
            </a:r>
            <a:endParaRPr lang="en-US" dirty="0"/>
          </a:p>
        </p:txBody>
      </p:sp>
      <p:sp>
        <p:nvSpPr>
          <p:cNvPr id="72711" name="Line 8"/>
          <p:cNvSpPr>
            <a:spLocks noChangeShapeType="1"/>
          </p:cNvSpPr>
          <p:nvPr/>
        </p:nvSpPr>
        <p:spPr bwMode="auto">
          <a:xfrm flipV="1">
            <a:off x="2743200" y="3581400"/>
            <a:ext cx="838200" cy="762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8" name="Oval 6"/>
          <p:cNvSpPr>
            <a:spLocks noChangeArrowheads="1"/>
          </p:cNvSpPr>
          <p:nvPr/>
        </p:nvSpPr>
        <p:spPr bwMode="auto">
          <a:xfrm>
            <a:off x="4648200" y="3276600"/>
            <a:ext cx="228600" cy="2286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9" name="Line 8"/>
          <p:cNvSpPr>
            <a:spLocks noChangeShapeType="1"/>
          </p:cNvSpPr>
          <p:nvPr/>
        </p:nvSpPr>
        <p:spPr bwMode="auto">
          <a:xfrm flipH="1">
            <a:off x="4953000" y="2819400"/>
            <a:ext cx="167640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0" name="TextBox 9"/>
          <p:cNvSpPr txBox="1"/>
          <p:nvPr/>
        </p:nvSpPr>
        <p:spPr>
          <a:xfrm>
            <a:off x="6629400" y="2438400"/>
            <a:ext cx="1524000" cy="707886"/>
          </a:xfrm>
          <a:prstGeom prst="rect">
            <a:avLst/>
          </a:prstGeom>
          <a:noFill/>
        </p:spPr>
        <p:txBody>
          <a:bodyPr wrap="square" rtlCol="0">
            <a:spAutoFit/>
          </a:bodyPr>
          <a:lstStyle/>
          <a:p>
            <a:r>
              <a:rPr lang="en-US" dirty="0" smtClean="0"/>
              <a:t>INFLUX, 2010-2012</a:t>
            </a:r>
            <a:endParaRPr lang="en-US" dirty="0"/>
          </a:p>
        </p:txBody>
      </p:sp>
      <p:sp>
        <p:nvSpPr>
          <p:cNvPr id="11" name="Oval 6"/>
          <p:cNvSpPr>
            <a:spLocks noChangeArrowheads="1"/>
          </p:cNvSpPr>
          <p:nvPr/>
        </p:nvSpPr>
        <p:spPr bwMode="auto">
          <a:xfrm>
            <a:off x="3581400" y="3962400"/>
            <a:ext cx="2133600" cy="10668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2" name="Line 8"/>
          <p:cNvSpPr>
            <a:spLocks noChangeShapeType="1"/>
          </p:cNvSpPr>
          <p:nvPr/>
        </p:nvSpPr>
        <p:spPr bwMode="auto">
          <a:xfrm flipH="1" flipV="1">
            <a:off x="5638800" y="4800600"/>
            <a:ext cx="1752600" cy="914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3" name="TextBox 12"/>
          <p:cNvSpPr txBox="1"/>
          <p:nvPr/>
        </p:nvSpPr>
        <p:spPr>
          <a:xfrm>
            <a:off x="7162800" y="5715000"/>
            <a:ext cx="1524000" cy="1015663"/>
          </a:xfrm>
          <a:prstGeom prst="rect">
            <a:avLst/>
          </a:prstGeom>
          <a:noFill/>
        </p:spPr>
        <p:txBody>
          <a:bodyPr wrap="square" rtlCol="0">
            <a:spAutoFit/>
          </a:bodyPr>
          <a:lstStyle/>
          <a:p>
            <a:r>
              <a:rPr lang="en-US" dirty="0" smtClean="0"/>
              <a:t>Gulf coast intensive, 2013-2014</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152400"/>
            <a:ext cx="7772400" cy="1143000"/>
          </a:xfrm>
        </p:spPr>
        <p:txBody>
          <a:bodyPr/>
          <a:lstStyle/>
          <a:p>
            <a:pPr eaLnBrk="1" hangingPunct="1"/>
            <a:r>
              <a:rPr lang="en-US" sz="3200"/>
              <a:t>INFLUX (Indianapolis FLUX)</a:t>
            </a:r>
          </a:p>
        </p:txBody>
      </p:sp>
      <p:sp>
        <p:nvSpPr>
          <p:cNvPr id="3" name="Content Placeholder 2"/>
          <p:cNvSpPr>
            <a:spLocks noGrp="1"/>
          </p:cNvSpPr>
          <p:nvPr>
            <p:ph sz="half" idx="1"/>
          </p:nvPr>
        </p:nvSpPr>
        <p:spPr>
          <a:xfrm>
            <a:off x="228600" y="838200"/>
            <a:ext cx="3810000" cy="5791200"/>
          </a:xfrm>
        </p:spPr>
        <p:txBody>
          <a:bodyPr>
            <a:normAutofit/>
          </a:bodyPr>
          <a:lstStyle/>
          <a:p>
            <a:pPr eaLnBrk="1" hangingPunct="1">
              <a:lnSpc>
                <a:spcPct val="80000"/>
              </a:lnSpc>
              <a:buFont typeface="Arial" charset="0"/>
              <a:buNone/>
            </a:pPr>
            <a:endParaRPr lang="en-US" sz="2000"/>
          </a:p>
          <a:p>
            <a:pPr eaLnBrk="1" hangingPunct="1">
              <a:lnSpc>
                <a:spcPct val="80000"/>
              </a:lnSpc>
              <a:buFont typeface="Arial" charset="0"/>
              <a:buNone/>
            </a:pPr>
            <a:r>
              <a:rPr lang="en-US" sz="2000"/>
              <a:t>Project Goals:</a:t>
            </a:r>
          </a:p>
          <a:p>
            <a:pPr eaLnBrk="1" hangingPunct="1">
              <a:lnSpc>
                <a:spcPct val="80000"/>
              </a:lnSpc>
              <a:buFont typeface="Arial" charset="0"/>
              <a:buNone/>
            </a:pPr>
            <a:endParaRPr lang="en-US" sz="2000"/>
          </a:p>
          <a:p>
            <a:pPr eaLnBrk="1" hangingPunct="1">
              <a:lnSpc>
                <a:spcPct val="80000"/>
              </a:lnSpc>
              <a:buFont typeface="Arial" charset="0"/>
              <a:buNone/>
            </a:pPr>
            <a:r>
              <a:rPr lang="en-US" sz="2000"/>
              <a:t>•	Develop improved approach for measurement of area-wide greenhouse gas emission fluxes within the urban area</a:t>
            </a:r>
          </a:p>
          <a:p>
            <a:pPr eaLnBrk="1" hangingPunct="1">
              <a:lnSpc>
                <a:spcPct val="80000"/>
              </a:lnSpc>
              <a:buFont typeface="Arial" charset="0"/>
              <a:buNone/>
            </a:pPr>
            <a:r>
              <a:rPr lang="en-US" sz="2000"/>
              <a:t>•	Compare top-down emission estimates from aircraft and tower-based measurements with bottom-up emission estimates from inventory methods </a:t>
            </a:r>
          </a:p>
          <a:p>
            <a:pPr eaLnBrk="1" hangingPunct="1">
              <a:lnSpc>
                <a:spcPct val="80000"/>
              </a:lnSpc>
              <a:buFont typeface="Arial" charset="0"/>
              <a:buNone/>
            </a:pPr>
            <a:r>
              <a:rPr lang="en-US" sz="2000"/>
              <a:t>•	Quantify uncertainties in the two approaches</a:t>
            </a:r>
          </a:p>
          <a:p>
            <a:pPr eaLnBrk="1" hangingPunct="1">
              <a:lnSpc>
                <a:spcPct val="80000"/>
              </a:lnSpc>
              <a:buFont typeface="Arial" charset="0"/>
              <a:buNone/>
            </a:pPr>
            <a:endParaRPr lang="en-US" sz="800"/>
          </a:p>
          <a:p>
            <a:pPr eaLnBrk="1" hangingPunct="1">
              <a:lnSpc>
                <a:spcPct val="80000"/>
              </a:lnSpc>
              <a:buFont typeface="Arial" charset="0"/>
              <a:buNone/>
            </a:pPr>
            <a:endParaRPr lang="en-US" sz="800"/>
          </a:p>
        </p:txBody>
      </p:sp>
      <p:pic>
        <p:nvPicPr>
          <p:cNvPr id="9220" name="Picture 2"/>
          <p:cNvPicPr>
            <a:picLocks noChangeAspect="1" noChangeArrowheads="1"/>
          </p:cNvPicPr>
          <p:nvPr/>
        </p:nvPicPr>
        <p:blipFill>
          <a:blip r:embed="rId3"/>
          <a:srcRect/>
          <a:stretch>
            <a:fillRect/>
          </a:stretch>
        </p:blipFill>
        <p:spPr bwMode="auto">
          <a:xfrm>
            <a:off x="4324350" y="2209800"/>
            <a:ext cx="4514850" cy="2633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a:xfrm>
            <a:off x="5638800" y="-152400"/>
            <a:ext cx="4038600" cy="1143000"/>
          </a:xfrm>
        </p:spPr>
        <p:txBody>
          <a:bodyPr/>
          <a:lstStyle/>
          <a:p>
            <a:pPr eaLnBrk="1" hangingPunct="1"/>
            <a:r>
              <a:rPr lang="en-US" sz="2800"/>
              <a:t>Why Indianapolis?</a:t>
            </a:r>
          </a:p>
        </p:txBody>
      </p:sp>
      <p:sp>
        <p:nvSpPr>
          <p:cNvPr id="10243" name="Content Placeholder 2"/>
          <p:cNvSpPr>
            <a:spLocks noGrp="1"/>
          </p:cNvSpPr>
          <p:nvPr>
            <p:ph sz="half" idx="1"/>
          </p:nvPr>
        </p:nvSpPr>
        <p:spPr/>
        <p:txBody>
          <a:bodyPr/>
          <a:lstStyle/>
          <a:p>
            <a:pPr eaLnBrk="1" hangingPunct="1"/>
            <a:endParaRPr lang="en-US"/>
          </a:p>
        </p:txBody>
      </p:sp>
      <p:sp>
        <p:nvSpPr>
          <p:cNvPr id="10244" name="Content Placeholder 3"/>
          <p:cNvSpPr>
            <a:spLocks noGrp="1"/>
          </p:cNvSpPr>
          <p:nvPr>
            <p:ph sz="quarter" idx="2"/>
          </p:nvPr>
        </p:nvSpPr>
        <p:spPr>
          <a:xfrm>
            <a:off x="6172200" y="990600"/>
            <a:ext cx="2819400" cy="6019800"/>
          </a:xfrm>
        </p:spPr>
        <p:txBody>
          <a:bodyPr/>
          <a:lstStyle/>
          <a:p>
            <a:pPr eaLnBrk="1" hangingPunct="1"/>
            <a:r>
              <a:rPr lang="en-US" sz="2000"/>
              <a:t>Medium-sized city, with fossil fuel CO2 emissions of ~3.4 MtC yr</a:t>
            </a:r>
            <a:r>
              <a:rPr lang="en-US" sz="2000" baseline="30000"/>
              <a:t>-1</a:t>
            </a:r>
            <a:endParaRPr lang="en-US" sz="2000"/>
          </a:p>
          <a:p>
            <a:pPr eaLnBrk="1" hangingPunct="1"/>
            <a:r>
              <a:rPr lang="en-US" sz="2000"/>
              <a:t>Located far from other metropolitan areas, so the signal from Indianapolis can be isolated with relative ease</a:t>
            </a:r>
          </a:p>
          <a:p>
            <a:pPr eaLnBrk="1" hangingPunct="1"/>
            <a:r>
              <a:rPr lang="en-US" sz="2000"/>
              <a:t>Flat terrain, making the meteorology relatively simple</a:t>
            </a:r>
          </a:p>
        </p:txBody>
      </p:sp>
      <p:pic>
        <p:nvPicPr>
          <p:cNvPr id="10245" name="Picture 2"/>
          <p:cNvPicPr>
            <a:picLocks noChangeAspect="1" noChangeArrowheads="1"/>
          </p:cNvPicPr>
          <p:nvPr/>
        </p:nvPicPr>
        <p:blipFill>
          <a:blip r:embed="rId3"/>
          <a:srcRect/>
          <a:stretch>
            <a:fillRect/>
          </a:stretch>
        </p:blipFill>
        <p:spPr bwMode="auto">
          <a:xfrm>
            <a:off x="117475" y="762000"/>
            <a:ext cx="5978525" cy="5791200"/>
          </a:xfrm>
          <a:prstGeom prst="rect">
            <a:avLst/>
          </a:prstGeom>
          <a:noFill/>
          <a:ln w="9525">
            <a:noFill/>
            <a:miter lim="800000"/>
            <a:headEnd/>
            <a:tailEnd/>
          </a:ln>
        </p:spPr>
      </p:pic>
      <p:sp>
        <p:nvSpPr>
          <p:cNvPr id="10246" name="Rectangle 5"/>
          <p:cNvSpPr>
            <a:spLocks noChangeArrowheads="1"/>
          </p:cNvSpPr>
          <p:nvPr/>
        </p:nvSpPr>
        <p:spPr bwMode="auto">
          <a:xfrm>
            <a:off x="685800" y="5907088"/>
            <a:ext cx="4572000" cy="646112"/>
          </a:xfrm>
          <a:prstGeom prst="rect">
            <a:avLst/>
          </a:prstGeom>
          <a:noFill/>
          <a:ln w="9525">
            <a:noFill/>
            <a:miter lim="800000"/>
            <a:headEnd/>
            <a:tailEnd/>
          </a:ln>
        </p:spPr>
        <p:txBody>
          <a:bodyPr>
            <a:prstTxWarp prst="textNoShape">
              <a:avLst/>
            </a:prstTxWarp>
            <a:spAutoFit/>
          </a:bodyPr>
          <a:lstStyle/>
          <a:p>
            <a:r>
              <a:rPr lang="en-US">
                <a:latin typeface="Calibri" charset="0"/>
              </a:rPr>
              <a:t>View of Indianapolis from the White River</a:t>
            </a:r>
          </a:p>
          <a:p>
            <a:r>
              <a:rPr lang="en-US">
                <a:latin typeface="Calibri" charset="0"/>
              </a:rPr>
              <a:t> (photo by Jean Williams) </a:t>
            </a:r>
          </a:p>
        </p:txBody>
      </p:sp>
      <p:sp>
        <p:nvSpPr>
          <p:cNvPr id="10247" name="TextBox 5"/>
          <p:cNvSpPr txBox="1">
            <a:spLocks noChangeArrowheads="1"/>
          </p:cNvSpPr>
          <p:nvPr/>
        </p:nvSpPr>
        <p:spPr bwMode="auto">
          <a:xfrm>
            <a:off x="533400" y="3124200"/>
            <a:ext cx="301625" cy="369888"/>
          </a:xfrm>
          <a:prstGeom prst="rect">
            <a:avLst/>
          </a:prstGeom>
          <a:noFill/>
          <a:ln w="9525">
            <a:noFill/>
            <a:miter lim="800000"/>
            <a:headEnd/>
            <a:tailEnd/>
          </a:ln>
        </p:spPr>
        <p:txBody>
          <a:bodyPr wrap="none">
            <a:prstTxWarp prst="textNoShape">
              <a:avLst/>
            </a:prstTxWarp>
            <a:spAutoFit/>
          </a:bodyPr>
          <a:lstStyle/>
          <a:p>
            <a:r>
              <a:rPr lang="en-US">
                <a:solidFill>
                  <a:schemeClr val="bg1"/>
                </a:solidFill>
                <a:latin typeface="Calibri" charset="0"/>
              </a:rPr>
              <a:t>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057400" y="3657600"/>
            <a:ext cx="2316163" cy="2876550"/>
          </a:xfrm>
          <a:prstGeom prst="rect">
            <a:avLst/>
          </a:prstGeom>
          <a:noFill/>
          <a:ln w="9525">
            <a:noFill/>
            <a:miter lim="800000"/>
            <a:headEnd/>
            <a:tailEnd/>
          </a:ln>
        </p:spPr>
      </p:pic>
      <p:pic>
        <p:nvPicPr>
          <p:cNvPr id="12291" name="Picture 5" descr="PSU_S"/>
          <p:cNvPicPr>
            <a:picLocks noChangeAspect="1" noChangeArrowheads="1"/>
          </p:cNvPicPr>
          <p:nvPr/>
        </p:nvPicPr>
        <p:blipFill>
          <a:blip r:embed="rId3"/>
          <a:srcRect/>
          <a:stretch>
            <a:fillRect/>
          </a:stretch>
        </p:blipFill>
        <p:spPr bwMode="auto">
          <a:xfrm>
            <a:off x="152400" y="6096000"/>
            <a:ext cx="1371600" cy="649288"/>
          </a:xfrm>
          <a:prstGeom prst="rect">
            <a:avLst/>
          </a:prstGeom>
          <a:noFill/>
          <a:ln w="9525">
            <a:noFill/>
            <a:miter lim="800000"/>
            <a:headEnd/>
            <a:tailEnd/>
          </a:ln>
        </p:spPr>
      </p:pic>
      <p:sp>
        <p:nvSpPr>
          <p:cNvPr id="12292" name="Title 1"/>
          <p:cNvSpPr>
            <a:spLocks noGrp="1"/>
          </p:cNvSpPr>
          <p:nvPr>
            <p:ph type="title"/>
          </p:nvPr>
        </p:nvSpPr>
        <p:spPr>
          <a:xfrm>
            <a:off x="685800" y="76200"/>
            <a:ext cx="7772400" cy="1143000"/>
          </a:xfrm>
        </p:spPr>
        <p:txBody>
          <a:bodyPr/>
          <a:lstStyle/>
          <a:p>
            <a:pPr eaLnBrk="1" hangingPunct="1"/>
            <a:r>
              <a:rPr lang="en-US" sz="3600"/>
              <a:t>Tower-based measurements: continuous</a:t>
            </a:r>
          </a:p>
        </p:txBody>
      </p:sp>
      <p:pic>
        <p:nvPicPr>
          <p:cNvPr id="12293" name="Picture 6" descr="site_1 003.jpg"/>
          <p:cNvPicPr>
            <a:picLocks noChangeAspect="1"/>
          </p:cNvPicPr>
          <p:nvPr/>
        </p:nvPicPr>
        <p:blipFill>
          <a:blip r:embed="rId4"/>
          <a:srcRect/>
          <a:stretch>
            <a:fillRect/>
          </a:stretch>
        </p:blipFill>
        <p:spPr bwMode="auto">
          <a:xfrm>
            <a:off x="304800" y="1295400"/>
            <a:ext cx="2057400" cy="2743200"/>
          </a:xfrm>
          <a:prstGeom prst="rect">
            <a:avLst/>
          </a:prstGeom>
          <a:noFill/>
          <a:ln w="9525">
            <a:noFill/>
            <a:miter lim="800000"/>
            <a:headEnd/>
            <a:tailEnd/>
          </a:ln>
        </p:spPr>
      </p:pic>
      <p:sp>
        <p:nvSpPr>
          <p:cNvPr id="12294" name="Content Placeholder 2"/>
          <p:cNvSpPr>
            <a:spLocks noGrp="1"/>
          </p:cNvSpPr>
          <p:nvPr>
            <p:ph sz="half" idx="1"/>
          </p:nvPr>
        </p:nvSpPr>
        <p:spPr>
          <a:xfrm>
            <a:off x="4572000" y="1981200"/>
            <a:ext cx="4343400" cy="4419600"/>
          </a:xfrm>
        </p:spPr>
        <p:txBody>
          <a:bodyPr/>
          <a:lstStyle/>
          <a:p>
            <a:pPr eaLnBrk="1" hangingPunct="1"/>
            <a:r>
              <a:rPr lang="en-US" sz="2000" dirty="0" smtClean="0"/>
              <a:t>Current</a:t>
            </a:r>
            <a:r>
              <a:rPr lang="en-US" sz="2000" dirty="0"/>
              <a:t>:  continuous measurements of CO2 at two sites</a:t>
            </a:r>
            <a:endParaRPr lang="en-US" sz="2000" dirty="0" smtClean="0"/>
          </a:p>
          <a:p>
            <a:pPr eaLnBrk="1" hangingPunct="1"/>
            <a:r>
              <a:rPr lang="en-US" sz="2000" dirty="0" smtClean="0"/>
              <a:t>Planned</a:t>
            </a:r>
            <a:endParaRPr lang="en-US" sz="2000" dirty="0"/>
          </a:p>
          <a:p>
            <a:pPr lvl="1" eaLnBrk="1" hangingPunct="1">
              <a:buFont typeface="Arial" charset="0"/>
              <a:buChar char="•"/>
            </a:pPr>
            <a:r>
              <a:rPr lang="en-US" sz="2000" dirty="0"/>
              <a:t>Two sites measuring CO2/CO/CH4</a:t>
            </a:r>
          </a:p>
          <a:p>
            <a:pPr lvl="1" eaLnBrk="1" hangingPunct="1">
              <a:buFont typeface="Arial" charset="0"/>
              <a:buChar char="•"/>
            </a:pPr>
            <a:r>
              <a:rPr lang="en-US" sz="2000" dirty="0"/>
              <a:t>Three sites measuring CO2/CO</a:t>
            </a:r>
          </a:p>
          <a:p>
            <a:pPr lvl="1" eaLnBrk="1" hangingPunct="1">
              <a:buFont typeface="Arial" charset="0"/>
              <a:buChar char="•"/>
            </a:pPr>
            <a:r>
              <a:rPr lang="en-US" sz="2000" dirty="0"/>
              <a:t>Three sites measuring CO2/CH4</a:t>
            </a:r>
          </a:p>
          <a:p>
            <a:pPr lvl="1" eaLnBrk="1" hangingPunct="1">
              <a:buFont typeface="Arial" charset="0"/>
              <a:buChar char="•"/>
            </a:pPr>
            <a:r>
              <a:rPr lang="en-US" sz="2000" dirty="0"/>
              <a:t>Four sites measuring CO2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76200"/>
            <a:ext cx="7772400" cy="1143000"/>
          </a:xfrm>
        </p:spPr>
        <p:txBody>
          <a:bodyPr/>
          <a:lstStyle/>
          <a:p>
            <a:pPr eaLnBrk="1" hangingPunct="1"/>
            <a:r>
              <a:rPr lang="en-US" sz="3200"/>
              <a:t>Tower locations</a:t>
            </a:r>
          </a:p>
        </p:txBody>
      </p:sp>
      <p:sp>
        <p:nvSpPr>
          <p:cNvPr id="3" name="Content Placeholder 2"/>
          <p:cNvSpPr>
            <a:spLocks noGrp="1"/>
          </p:cNvSpPr>
          <p:nvPr>
            <p:ph sz="half" idx="1"/>
          </p:nvPr>
        </p:nvSpPr>
        <p:spPr>
          <a:xfrm>
            <a:off x="6781800" y="1371600"/>
            <a:ext cx="2209800" cy="4419600"/>
          </a:xfrm>
        </p:spPr>
        <p:txBody>
          <a:bodyPr>
            <a:normAutofit/>
          </a:bodyPr>
          <a:lstStyle/>
          <a:p>
            <a:pPr eaLnBrk="1" hangingPunct="1">
              <a:lnSpc>
                <a:spcPct val="80000"/>
              </a:lnSpc>
            </a:pPr>
            <a:r>
              <a:rPr lang="en-US" sz="2000" dirty="0" smtClean="0"/>
              <a:t>Sites 1 and 2 </a:t>
            </a:r>
            <a:r>
              <a:rPr lang="en-US" sz="2000" dirty="0" smtClean="0"/>
              <a:t>are currently measuring CO2.</a:t>
            </a:r>
            <a:endParaRPr lang="en-US" sz="2000" dirty="0" smtClean="0"/>
          </a:p>
          <a:p>
            <a:pPr eaLnBrk="1" hangingPunct="1">
              <a:lnSpc>
                <a:spcPct val="80000"/>
              </a:lnSpc>
            </a:pPr>
            <a:r>
              <a:rPr lang="en-US" sz="2000" dirty="0" smtClean="0"/>
              <a:t>Sites </a:t>
            </a:r>
            <a:r>
              <a:rPr lang="en-US" sz="2000" dirty="0"/>
              <a:t>3 through 12 are planned, </a:t>
            </a:r>
            <a:r>
              <a:rPr lang="en-US" sz="2000" dirty="0" smtClean="0"/>
              <a:t>with tentative  </a:t>
            </a:r>
            <a:r>
              <a:rPr lang="en-US" sz="2000" dirty="0"/>
              <a:t>locations shown</a:t>
            </a:r>
            <a:r>
              <a:rPr lang="en-US" sz="2000" dirty="0" smtClean="0"/>
              <a:t>.</a:t>
            </a:r>
          </a:p>
          <a:p>
            <a:pPr eaLnBrk="1" hangingPunct="1">
              <a:lnSpc>
                <a:spcPct val="80000"/>
              </a:lnSpc>
            </a:pPr>
            <a:r>
              <a:rPr lang="en-US" sz="2000" dirty="0" smtClean="0"/>
              <a:t>Mixture of continuous CO2, CH4 and CO sensors, and flask 14CO2 data.</a:t>
            </a:r>
            <a:endParaRPr lang="en-US" sz="2000" dirty="0"/>
          </a:p>
        </p:txBody>
      </p:sp>
      <p:pic>
        <p:nvPicPr>
          <p:cNvPr id="11269" name="Picture 2"/>
          <p:cNvPicPr>
            <a:picLocks noChangeAspect="1" noChangeArrowheads="1"/>
          </p:cNvPicPr>
          <p:nvPr/>
        </p:nvPicPr>
        <p:blipFill>
          <a:blip r:embed="rId2"/>
          <a:srcRect l="40407" t="29361" r="10602" b="5244"/>
          <a:stretch>
            <a:fillRect/>
          </a:stretch>
        </p:blipFill>
        <p:spPr bwMode="auto">
          <a:xfrm>
            <a:off x="323498" y="1066800"/>
            <a:ext cx="6382102" cy="5410200"/>
          </a:xfrm>
          <a:prstGeom prst="rect">
            <a:avLst/>
          </a:prstGeom>
          <a:noFill/>
          <a:ln w="9525">
            <a:noFill/>
            <a:miter lim="800000"/>
            <a:headEnd/>
            <a:tailEnd/>
          </a:ln>
        </p:spPr>
      </p:pic>
      <p:sp>
        <p:nvSpPr>
          <p:cNvPr id="11270" name="TextBox 5"/>
          <p:cNvSpPr txBox="1">
            <a:spLocks noChangeArrowheads="1"/>
          </p:cNvSpPr>
          <p:nvPr/>
        </p:nvSpPr>
        <p:spPr bwMode="auto">
          <a:xfrm>
            <a:off x="762000" y="4800600"/>
            <a:ext cx="301625" cy="369888"/>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latin typeface="Calibri" charset="0"/>
              </a:rPr>
              <a:t>1</a:t>
            </a:r>
          </a:p>
        </p:txBody>
      </p:sp>
      <p:sp>
        <p:nvSpPr>
          <p:cNvPr id="11271" name="TextBox 6"/>
          <p:cNvSpPr txBox="1">
            <a:spLocks noChangeArrowheads="1"/>
          </p:cNvSpPr>
          <p:nvPr/>
        </p:nvSpPr>
        <p:spPr bwMode="auto">
          <a:xfrm>
            <a:off x="4048125" y="2819400"/>
            <a:ext cx="371475" cy="400050"/>
          </a:xfrm>
          <a:prstGeom prst="rect">
            <a:avLst/>
          </a:prstGeom>
          <a:noFill/>
          <a:ln w="9525">
            <a:noFill/>
            <a:miter lim="800000"/>
            <a:headEnd/>
            <a:tailEnd/>
          </a:ln>
        </p:spPr>
        <p:txBody>
          <a:bodyPr wrap="none">
            <a:prstTxWarp prst="textNoShape">
              <a:avLst/>
            </a:prstTxWarp>
            <a:spAutoFit/>
          </a:bodyPr>
          <a:lstStyle/>
          <a:p>
            <a:r>
              <a:rPr lang="en-US" sz="2000" b="1" dirty="0">
                <a:solidFill>
                  <a:srgbClr val="FF0000"/>
                </a:solidFill>
                <a:latin typeface="Calibri" charset="0"/>
              </a:rPr>
              <a:t> 2</a:t>
            </a:r>
          </a:p>
        </p:txBody>
      </p:sp>
      <p:pic>
        <p:nvPicPr>
          <p:cNvPr id="11272" name="Picture 2"/>
          <p:cNvPicPr>
            <a:picLocks noChangeAspect="1" noChangeArrowheads="1"/>
          </p:cNvPicPr>
          <p:nvPr/>
        </p:nvPicPr>
        <p:blipFill>
          <a:blip r:embed="rId2"/>
          <a:srcRect l="60841" t="53745" r="37889" b="41821"/>
          <a:stretch>
            <a:fillRect/>
          </a:stretch>
        </p:blipFill>
        <p:spPr bwMode="auto">
          <a:xfrm>
            <a:off x="4953000" y="1905000"/>
            <a:ext cx="152400" cy="304800"/>
          </a:xfrm>
          <a:prstGeom prst="rect">
            <a:avLst/>
          </a:prstGeom>
          <a:noFill/>
          <a:ln w="9525">
            <a:noFill/>
            <a:miter lim="800000"/>
            <a:headEnd/>
            <a:tailEnd/>
          </a:ln>
        </p:spPr>
      </p:pic>
      <p:sp>
        <p:nvSpPr>
          <p:cNvPr id="11274" name="TextBox 5"/>
          <p:cNvSpPr txBox="1">
            <a:spLocks noChangeArrowheads="1"/>
          </p:cNvSpPr>
          <p:nvPr/>
        </p:nvSpPr>
        <p:spPr bwMode="auto">
          <a:xfrm>
            <a:off x="533400" y="3124200"/>
            <a:ext cx="301625" cy="369888"/>
          </a:xfrm>
          <a:prstGeom prst="rect">
            <a:avLst/>
          </a:prstGeom>
          <a:noFill/>
          <a:ln w="9525">
            <a:noFill/>
            <a:miter lim="800000"/>
            <a:headEnd/>
            <a:tailEnd/>
          </a:ln>
        </p:spPr>
        <p:txBody>
          <a:bodyPr wrap="none">
            <a:prstTxWarp prst="textNoShape">
              <a:avLst/>
            </a:prstTxWarp>
            <a:spAutoFit/>
          </a:bodyPr>
          <a:lstStyle/>
          <a:p>
            <a:r>
              <a:rPr lang="en-US">
                <a:solidFill>
                  <a:schemeClr val="bg1"/>
                </a:solidFill>
                <a:latin typeface="Calibri" charset="0"/>
              </a:rPr>
              <a:t>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88" descr="Slide1.tif"/>
          <p:cNvPicPr>
            <a:picLocks noChangeAspect="1"/>
          </p:cNvPicPr>
          <p:nvPr/>
        </p:nvPicPr>
        <p:blipFill>
          <a:blip r:embed="rId2"/>
          <a:srcRect/>
          <a:stretch>
            <a:fillRect/>
          </a:stretch>
        </p:blipFill>
        <p:spPr bwMode="auto">
          <a:xfrm>
            <a:off x="381000" y="152400"/>
            <a:ext cx="8229600" cy="6172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Evolution of the MCI</a:t>
            </a:r>
            <a:endParaRPr lang="en-US" dirty="0"/>
          </a:p>
        </p:txBody>
      </p:sp>
      <p:sp>
        <p:nvSpPr>
          <p:cNvPr id="3" name="Content Placeholder 2"/>
          <p:cNvSpPr>
            <a:spLocks noGrp="1"/>
          </p:cNvSpPr>
          <p:nvPr>
            <p:ph idx="1"/>
          </p:nvPr>
        </p:nvSpPr>
        <p:spPr>
          <a:xfrm>
            <a:off x="457200" y="1219200"/>
            <a:ext cx="8229600" cy="4876800"/>
          </a:xfrm>
        </p:spPr>
        <p:txBody>
          <a:bodyPr/>
          <a:lstStyle/>
          <a:p>
            <a:r>
              <a:rPr lang="en-US" sz="2400" dirty="0" smtClean="0"/>
              <a:t>1999 US Carbon Cycle Science Plan (Sarmiento and </a:t>
            </a:r>
            <a:r>
              <a:rPr lang="en-US" sz="2400" dirty="0" err="1" smtClean="0"/>
              <a:t>Wofsy</a:t>
            </a:r>
            <a:r>
              <a:rPr lang="en-US" sz="2400" dirty="0" smtClean="0"/>
              <a:t>) proposed regional atmospheric inversions.</a:t>
            </a:r>
          </a:p>
          <a:p>
            <a:r>
              <a:rPr lang="en-US" sz="2400" dirty="0" smtClean="0"/>
              <a:t>2002 white paper by Pieter Tans proposed the U.S. midcontinent as a good experimental site – agricultural fluxes are known because of harvest/inventory data.</a:t>
            </a:r>
          </a:p>
          <a:p>
            <a:r>
              <a:rPr lang="en-US" sz="2400" dirty="0" smtClean="0"/>
              <a:t>2006 Midcontinent Intensive (MCI) science plan (Ogle et al) spelled out the objectives of this contribution to the North American Carbon Program (NACP).</a:t>
            </a:r>
          </a:p>
          <a:p>
            <a:r>
              <a:rPr lang="en-US" sz="2400" dirty="0" smtClean="0"/>
              <a:t>Field work, 2005-2009.  Analyses are at hand!</a:t>
            </a:r>
          </a:p>
          <a:p>
            <a:r>
              <a:rPr lang="en-US" sz="2400" i="1" dirty="0" smtClean="0">
                <a:solidFill>
                  <a:srgbClr val="3366FF"/>
                </a:solidFill>
              </a:rPr>
              <a:t>The primary objective of the NACP MCI is to test of our ability to achieve convergence of “top-down” and “bottom-up” estimates of the terrestrial carbon balance of a large, sub-continental region</a:t>
            </a:r>
            <a:r>
              <a:rPr lang="en-US" sz="2400" dirty="0" smtClean="0"/>
              <a:t>.</a:t>
            </a:r>
          </a:p>
          <a:p>
            <a:endParaRPr lang="en-US" sz="28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08200" y="1009650"/>
            <a:ext cx="6578600" cy="4838700"/>
          </a:xfrm>
          <a:prstGeom prst="rect">
            <a:avLst/>
          </a:prstGeom>
        </p:spPr>
      </p:pic>
      <p:pic>
        <p:nvPicPr>
          <p:cNvPr id="5" name="Picture 4"/>
          <p:cNvPicPr>
            <a:picLocks noChangeAspect="1"/>
          </p:cNvPicPr>
          <p:nvPr/>
        </p:nvPicPr>
        <p:blipFill>
          <a:blip r:embed="rId3"/>
          <a:stretch>
            <a:fillRect/>
          </a:stretch>
        </p:blipFill>
        <p:spPr>
          <a:xfrm>
            <a:off x="1524000" y="6045200"/>
            <a:ext cx="7543800" cy="736600"/>
          </a:xfrm>
          <a:prstGeom prst="rect">
            <a:avLst/>
          </a:prstGeom>
        </p:spPr>
      </p:pic>
      <p:sp>
        <p:nvSpPr>
          <p:cNvPr id="6" name="TextBox 5"/>
          <p:cNvSpPr txBox="1"/>
          <p:nvPr/>
        </p:nvSpPr>
        <p:spPr>
          <a:xfrm>
            <a:off x="152400" y="1981200"/>
            <a:ext cx="2819400" cy="3170099"/>
          </a:xfrm>
          <a:prstGeom prst="rect">
            <a:avLst/>
          </a:prstGeom>
          <a:noFill/>
        </p:spPr>
        <p:txBody>
          <a:bodyPr wrap="square" rtlCol="0">
            <a:spAutoFit/>
          </a:bodyPr>
          <a:lstStyle/>
          <a:p>
            <a:r>
              <a:rPr lang="en-US" dirty="0" smtClean="0"/>
              <a:t>Y. Zhou and K. Gurney, A new methodology for quantifying on-site residential and commercial fossil fuel CO2 emissions at the building spatial scale and hourly time scale, Carbon Management (2010) 1(1), 45–56.</a:t>
            </a:r>
            <a:endParaRPr lang="en-US" dirty="0"/>
          </a:p>
        </p:txBody>
      </p:sp>
      <p:sp>
        <p:nvSpPr>
          <p:cNvPr id="7" name="TextBox 6"/>
          <p:cNvSpPr txBox="1"/>
          <p:nvPr/>
        </p:nvSpPr>
        <p:spPr>
          <a:xfrm>
            <a:off x="381000" y="381000"/>
            <a:ext cx="8434395" cy="523220"/>
          </a:xfrm>
          <a:prstGeom prst="rect">
            <a:avLst/>
          </a:prstGeom>
          <a:noFill/>
        </p:spPr>
        <p:txBody>
          <a:bodyPr wrap="none" rtlCol="0">
            <a:spAutoFit/>
          </a:bodyPr>
          <a:lstStyle/>
          <a:p>
            <a:r>
              <a:rPr lang="en-US" sz="2800" dirty="0" smtClean="0"/>
              <a:t>Hestia: A downscaled inventory derived from Vulcan</a:t>
            </a:r>
            <a:endParaRPr 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79550" y="1168400"/>
            <a:ext cx="6184900" cy="4521200"/>
          </a:xfrm>
          <a:prstGeom prst="rect">
            <a:avLst/>
          </a:prstGeom>
        </p:spPr>
      </p:pic>
      <p:sp>
        <p:nvSpPr>
          <p:cNvPr id="3" name="TextBox 2"/>
          <p:cNvSpPr txBox="1"/>
          <p:nvPr/>
        </p:nvSpPr>
        <p:spPr>
          <a:xfrm>
            <a:off x="914400" y="457200"/>
            <a:ext cx="7346633" cy="461665"/>
          </a:xfrm>
          <a:prstGeom prst="rect">
            <a:avLst/>
          </a:prstGeom>
          <a:noFill/>
        </p:spPr>
        <p:txBody>
          <a:bodyPr wrap="none" rtlCol="0">
            <a:spAutoFit/>
          </a:bodyPr>
          <a:lstStyle/>
          <a:p>
            <a:r>
              <a:rPr lang="en-US" sz="2400" dirty="0" smtClean="0"/>
              <a:t>Hestia:  Hourly, building level resolution of emissions</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41" descr="Slide1.ti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1981200" y="0"/>
            <a:ext cx="5248853" cy="461665"/>
          </a:xfrm>
          <a:prstGeom prst="rect">
            <a:avLst/>
          </a:prstGeom>
          <a:noFill/>
        </p:spPr>
        <p:txBody>
          <a:bodyPr wrap="none" rtlCol="0">
            <a:spAutoFit/>
          </a:bodyPr>
          <a:lstStyle/>
          <a:p>
            <a:r>
              <a:rPr lang="en-US" sz="2400" dirty="0" smtClean="0"/>
              <a:t>Hestia Annual Fluxes for Indianapolis</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8" descr="Slide1.tif"/>
          <p:cNvPicPr>
            <a:picLocks noChangeAspect="1"/>
          </p:cNvPicPr>
          <p:nvPr/>
        </p:nvPicPr>
        <p:blipFill>
          <a:blip r:embed="rId2"/>
          <a:srcRect/>
          <a:stretch>
            <a:fillRect/>
          </a:stretch>
        </p:blipFill>
        <p:spPr bwMode="auto">
          <a:xfrm>
            <a:off x="0" y="1219200"/>
            <a:ext cx="4572000" cy="3429000"/>
          </a:xfrm>
          <a:prstGeom prst="rect">
            <a:avLst/>
          </a:prstGeom>
          <a:noFill/>
          <a:ln w="9525">
            <a:noFill/>
            <a:miter lim="800000"/>
            <a:headEnd/>
            <a:tailEnd/>
          </a:ln>
        </p:spPr>
      </p:pic>
      <p:pic>
        <p:nvPicPr>
          <p:cNvPr id="5" name="Picture 39" descr="Slide1.tif"/>
          <p:cNvPicPr>
            <a:picLocks noChangeAspect="1"/>
          </p:cNvPicPr>
          <p:nvPr/>
        </p:nvPicPr>
        <p:blipFill>
          <a:blip r:embed="rId3"/>
          <a:srcRect/>
          <a:stretch>
            <a:fillRect/>
          </a:stretch>
        </p:blipFill>
        <p:spPr bwMode="auto">
          <a:xfrm>
            <a:off x="4495800" y="1162050"/>
            <a:ext cx="4572000" cy="3429000"/>
          </a:xfrm>
          <a:prstGeom prst="rect">
            <a:avLst/>
          </a:prstGeom>
          <a:noFill/>
          <a:ln w="9525">
            <a:noFill/>
            <a:miter lim="800000"/>
            <a:headEnd/>
            <a:tailEnd/>
          </a:ln>
        </p:spPr>
      </p:pic>
      <p:pic>
        <p:nvPicPr>
          <p:cNvPr id="6" name="Picture 90" descr="airplane2.JPG"/>
          <p:cNvPicPr>
            <a:picLocks noChangeAspect="1"/>
          </p:cNvPicPr>
          <p:nvPr/>
        </p:nvPicPr>
        <p:blipFill>
          <a:blip r:embed="rId4"/>
          <a:srcRect/>
          <a:stretch>
            <a:fillRect/>
          </a:stretch>
        </p:blipFill>
        <p:spPr bwMode="auto">
          <a:xfrm>
            <a:off x="723899" y="4735907"/>
            <a:ext cx="3086101" cy="1849349"/>
          </a:xfrm>
          <a:prstGeom prst="rect">
            <a:avLst/>
          </a:prstGeom>
          <a:noFill/>
          <a:ln w="9525">
            <a:noFill/>
            <a:miter lim="800000"/>
            <a:headEnd/>
            <a:tailEnd/>
          </a:ln>
        </p:spPr>
      </p:pic>
      <p:sp>
        <p:nvSpPr>
          <p:cNvPr id="8" name="TextBox 7"/>
          <p:cNvSpPr txBox="1"/>
          <p:nvPr/>
        </p:nvSpPr>
        <p:spPr>
          <a:xfrm>
            <a:off x="890926" y="76200"/>
            <a:ext cx="7848097" cy="1015663"/>
          </a:xfrm>
          <a:prstGeom prst="rect">
            <a:avLst/>
          </a:prstGeom>
          <a:noFill/>
        </p:spPr>
        <p:txBody>
          <a:bodyPr wrap="none" rtlCol="0">
            <a:spAutoFit/>
          </a:bodyPr>
          <a:lstStyle/>
          <a:p>
            <a:pPr algn="ctr"/>
            <a:r>
              <a:rPr lang="en-US" sz="3200" dirty="0" smtClean="0"/>
              <a:t>Purdue airborne </a:t>
            </a:r>
            <a:r>
              <a:rPr lang="en-US" sz="3200" dirty="0" smtClean="0"/>
              <a:t>sampling</a:t>
            </a:r>
          </a:p>
          <a:p>
            <a:pPr algn="ctr"/>
            <a:r>
              <a:rPr lang="en-US" sz="2800" dirty="0" smtClean="0"/>
              <a:t>(budget flux estimates, source ID, transport test)</a:t>
            </a:r>
            <a:endParaRPr lang="en-US" sz="2800" dirty="0"/>
          </a:p>
        </p:txBody>
      </p:sp>
      <p:sp>
        <p:nvSpPr>
          <p:cNvPr id="10" name="Rectangle 9"/>
          <p:cNvSpPr/>
          <p:nvPr/>
        </p:nvSpPr>
        <p:spPr>
          <a:xfrm>
            <a:off x="4419600" y="4766608"/>
            <a:ext cx="4572000" cy="1938992"/>
          </a:xfrm>
          <a:prstGeom prst="rect">
            <a:avLst/>
          </a:prstGeom>
        </p:spPr>
        <p:txBody>
          <a:bodyPr>
            <a:spAutoFit/>
          </a:bodyPr>
          <a:lstStyle/>
          <a:p>
            <a:r>
              <a:rPr lang="en-US" dirty="0" smtClean="0"/>
              <a:t>Mays, K. L., P. B. </a:t>
            </a:r>
            <a:r>
              <a:rPr lang="en-US" dirty="0" err="1" smtClean="0"/>
              <a:t>Shepson</a:t>
            </a:r>
            <a:r>
              <a:rPr lang="en-US" dirty="0" smtClean="0"/>
              <a:t>, B. H. </a:t>
            </a:r>
            <a:r>
              <a:rPr lang="en-US" dirty="0" err="1" smtClean="0"/>
              <a:t>Stirm</a:t>
            </a:r>
            <a:r>
              <a:rPr lang="en-US" dirty="0" smtClean="0"/>
              <a:t>, A. </a:t>
            </a:r>
            <a:r>
              <a:rPr lang="en-US" dirty="0" err="1" smtClean="0"/>
              <a:t>Karion</a:t>
            </a:r>
            <a:r>
              <a:rPr lang="en-US" dirty="0" smtClean="0"/>
              <a:t>, C. Sweeney, and K. R. Gurney,  2009. Aircraft-Based Measurements of the Carbon Footprint of Indianapolis, </a:t>
            </a:r>
            <a:r>
              <a:rPr lang="en-US" i="1" dirty="0" smtClean="0"/>
              <a:t>Environ. Sci. Technol., </a:t>
            </a:r>
            <a:r>
              <a:rPr lang="en-US" dirty="0" smtClean="0"/>
              <a:t>43, 7816-7823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362200" y="4733925"/>
            <a:ext cx="4427538" cy="1335088"/>
            <a:chOff x="2256" y="19827"/>
            <a:chExt cx="2789" cy="841"/>
          </a:xfrm>
        </p:grpSpPr>
        <p:grpSp>
          <p:nvGrpSpPr>
            <p:cNvPr id="3" name="Group 3"/>
            <p:cNvGrpSpPr>
              <a:grpSpLocks/>
            </p:cNvGrpSpPr>
            <p:nvPr/>
          </p:nvGrpSpPr>
          <p:grpSpPr bwMode="auto">
            <a:xfrm>
              <a:off x="2256" y="19827"/>
              <a:ext cx="2789" cy="582"/>
              <a:chOff x="2393" y="936"/>
              <a:chExt cx="2789" cy="582"/>
            </a:xfrm>
          </p:grpSpPr>
          <p:sp>
            <p:nvSpPr>
              <p:cNvPr id="31820" name="Rectangle 4"/>
              <p:cNvSpPr>
                <a:spLocks noChangeArrowheads="1"/>
              </p:cNvSpPr>
              <p:nvPr/>
            </p:nvSpPr>
            <p:spPr bwMode="auto">
              <a:xfrm>
                <a:off x="2393" y="1133"/>
                <a:ext cx="634" cy="213"/>
              </a:xfrm>
              <a:prstGeom prst="rect">
                <a:avLst/>
              </a:prstGeom>
              <a:noFill/>
              <a:ln w="9525">
                <a:noFill/>
                <a:miter lim="800000"/>
                <a:headEnd/>
                <a:tailEnd/>
              </a:ln>
            </p:spPr>
            <p:txBody>
              <a:bodyPr wrap="none" lIns="0" tIns="0" rIns="0" bIns="0">
                <a:spAutoFit/>
              </a:bodyPr>
              <a:lstStyle/>
              <a:p>
                <a:pPr eaLnBrk="0" hangingPunct="0"/>
                <a:r>
                  <a:rPr lang="en-US" sz="2200">
                    <a:latin typeface="Symbol" pitchFamily="18" charset="2"/>
                    <a:ea typeface="ＭＳ Ｐゴシック"/>
                    <a:cs typeface="ＭＳ Ｐゴシック"/>
                    <a:sym typeface="Symbol" pitchFamily="18" charset="2"/>
                  </a:rPr>
                  <a:t></a:t>
                </a:r>
                <a:r>
                  <a:rPr lang="en-US" sz="2200" baseline="30000">
                    <a:latin typeface="Times" pitchFamily="18" charset="0"/>
                    <a:ea typeface="ＭＳ Ｐゴシック"/>
                    <a:cs typeface="ＭＳ Ｐゴシック"/>
                  </a:rPr>
                  <a:t>14</a:t>
                </a:r>
                <a:r>
                  <a:rPr lang="en-US" sz="2200">
                    <a:latin typeface="Times" pitchFamily="18" charset="0"/>
                    <a:ea typeface="ＭＳ Ｐゴシック"/>
                    <a:cs typeface="ＭＳ Ｐゴシック"/>
                  </a:rPr>
                  <a:t>CO</a:t>
                </a:r>
                <a:r>
                  <a:rPr lang="en-US" sz="2200" baseline="-25000">
                    <a:latin typeface="Times" pitchFamily="18" charset="0"/>
                    <a:ea typeface="ＭＳ Ｐゴシック"/>
                    <a:cs typeface="ＭＳ Ｐゴシック"/>
                  </a:rPr>
                  <a:t>2</a:t>
                </a:r>
                <a:r>
                  <a:rPr lang="en-US" sz="2200">
                    <a:latin typeface="Times" pitchFamily="18" charset="0"/>
                    <a:ea typeface="ＭＳ Ｐゴシック"/>
                    <a:cs typeface="ＭＳ Ｐゴシック"/>
                  </a:rPr>
                  <a:t>=</a:t>
                </a:r>
                <a:endParaRPr lang="en-US" sz="2400" b="1">
                  <a:ea typeface="ＭＳ Ｐゴシック"/>
                  <a:cs typeface="ＭＳ Ｐゴシック"/>
                </a:endParaRPr>
              </a:p>
            </p:txBody>
          </p:sp>
          <p:sp>
            <p:nvSpPr>
              <p:cNvPr id="31821" name="Rectangle 5"/>
              <p:cNvSpPr>
                <a:spLocks noChangeArrowheads="1"/>
              </p:cNvSpPr>
              <p:nvPr/>
            </p:nvSpPr>
            <p:spPr bwMode="auto">
              <a:xfrm>
                <a:off x="3481" y="1002"/>
                <a:ext cx="81" cy="87"/>
              </a:xfrm>
              <a:prstGeom prst="rect">
                <a:avLst/>
              </a:prstGeom>
              <a:noFill/>
              <a:ln w="9525">
                <a:noFill/>
                <a:miter lim="800000"/>
                <a:headEnd/>
                <a:tailEnd/>
              </a:ln>
            </p:spPr>
            <p:txBody>
              <a:bodyPr wrap="none" lIns="0" tIns="0" rIns="0" bIns="0">
                <a:spAutoFit/>
              </a:bodyPr>
              <a:lstStyle/>
              <a:p>
                <a:pPr eaLnBrk="0" hangingPunct="0"/>
                <a:r>
                  <a:rPr lang="en-US" sz="900">
                    <a:latin typeface="Times" pitchFamily="18" charset="0"/>
                    <a:ea typeface="ＭＳ Ｐゴシック"/>
                    <a:cs typeface="ＭＳ Ｐゴシック"/>
                  </a:rPr>
                  <a:t>14</a:t>
                </a:r>
                <a:endParaRPr lang="en-US" sz="2400" b="1">
                  <a:ea typeface="ＭＳ Ｐゴシック"/>
                  <a:cs typeface="ＭＳ Ｐゴシック"/>
                </a:endParaRPr>
              </a:p>
            </p:txBody>
          </p:sp>
          <p:sp>
            <p:nvSpPr>
              <p:cNvPr id="31822" name="Rectangle 6"/>
              <p:cNvSpPr>
                <a:spLocks noChangeArrowheads="1"/>
              </p:cNvSpPr>
              <p:nvPr/>
            </p:nvSpPr>
            <p:spPr bwMode="auto">
              <a:xfrm>
                <a:off x="3581" y="1026"/>
                <a:ext cx="70" cy="126"/>
              </a:xfrm>
              <a:prstGeom prst="rect">
                <a:avLst/>
              </a:prstGeom>
              <a:noFill/>
              <a:ln w="9525">
                <a:noFill/>
                <a:miter lim="800000"/>
                <a:headEnd/>
                <a:tailEnd/>
              </a:ln>
            </p:spPr>
            <p:txBody>
              <a:bodyPr wrap="none" lIns="0" tIns="0" rIns="0" bIns="0">
                <a:spAutoFit/>
              </a:bodyPr>
              <a:lstStyle/>
              <a:p>
                <a:pPr eaLnBrk="0" hangingPunct="0"/>
                <a:r>
                  <a:rPr lang="en-US" sz="1300">
                    <a:latin typeface="Times" pitchFamily="18" charset="0"/>
                    <a:ea typeface="ＭＳ Ｐゴシック"/>
                    <a:cs typeface="ＭＳ Ｐゴシック"/>
                  </a:rPr>
                  <a:t>C</a:t>
                </a:r>
                <a:endParaRPr lang="en-US" sz="2400" b="1">
                  <a:ea typeface="ＭＳ Ｐゴシック"/>
                  <a:cs typeface="ＭＳ Ｐゴシック"/>
                </a:endParaRPr>
              </a:p>
            </p:txBody>
          </p:sp>
          <p:sp>
            <p:nvSpPr>
              <p:cNvPr id="31823" name="Rectangle 7"/>
              <p:cNvSpPr>
                <a:spLocks noChangeArrowheads="1"/>
              </p:cNvSpPr>
              <p:nvPr/>
            </p:nvSpPr>
            <p:spPr bwMode="auto">
              <a:xfrm>
                <a:off x="3656" y="1101"/>
                <a:ext cx="70" cy="126"/>
              </a:xfrm>
              <a:prstGeom prst="rect">
                <a:avLst/>
              </a:prstGeom>
              <a:noFill/>
              <a:ln w="9525">
                <a:noFill/>
                <a:miter lim="800000"/>
                <a:headEnd/>
                <a:tailEnd/>
              </a:ln>
            </p:spPr>
            <p:txBody>
              <a:bodyPr wrap="none" lIns="0" tIns="0" rIns="0" bIns="0">
                <a:spAutoFit/>
              </a:bodyPr>
              <a:lstStyle/>
              <a:p>
                <a:pPr eaLnBrk="0" hangingPunct="0"/>
                <a:r>
                  <a:rPr lang="en-US" sz="1300">
                    <a:latin typeface="Times" pitchFamily="18" charset="0"/>
                    <a:ea typeface="ＭＳ Ｐゴシック"/>
                    <a:cs typeface="ＭＳ Ｐゴシック"/>
                  </a:rPr>
                  <a:t>C</a:t>
                </a:r>
                <a:endParaRPr lang="en-US" sz="2400" b="1">
                  <a:ea typeface="ＭＳ Ｐゴシック"/>
                  <a:cs typeface="ＭＳ Ｐゴシック"/>
                </a:endParaRPr>
              </a:p>
            </p:txBody>
          </p:sp>
          <p:sp>
            <p:nvSpPr>
              <p:cNvPr id="31824" name="Line 8"/>
              <p:cNvSpPr>
                <a:spLocks noChangeShapeType="1"/>
              </p:cNvSpPr>
              <p:nvPr/>
            </p:nvSpPr>
            <p:spPr bwMode="auto">
              <a:xfrm flipH="1">
                <a:off x="3591" y="1002"/>
                <a:ext cx="124" cy="172"/>
              </a:xfrm>
              <a:prstGeom prst="line">
                <a:avLst/>
              </a:prstGeom>
              <a:noFill/>
              <a:ln w="6350">
                <a:solidFill>
                  <a:srgbClr val="000000"/>
                </a:solidFill>
                <a:round/>
                <a:headEnd/>
                <a:tailEnd/>
              </a:ln>
            </p:spPr>
            <p:txBody>
              <a:bodyPr/>
              <a:lstStyle/>
              <a:p>
                <a:endParaRPr lang="en-US"/>
              </a:p>
            </p:txBody>
          </p:sp>
          <p:sp>
            <p:nvSpPr>
              <p:cNvPr id="31825" name="Rectangle 9"/>
              <p:cNvSpPr>
                <a:spLocks noChangeArrowheads="1"/>
              </p:cNvSpPr>
              <p:nvPr/>
            </p:nvSpPr>
            <p:spPr bwMode="auto">
              <a:xfrm>
                <a:off x="3411" y="994"/>
                <a:ext cx="59" cy="213"/>
              </a:xfrm>
              <a:prstGeom prst="rect">
                <a:avLst/>
              </a:prstGeom>
              <a:noFill/>
              <a:ln w="9525">
                <a:noFill/>
                <a:miter lim="800000"/>
                <a:headEnd/>
                <a:tailEnd/>
              </a:ln>
            </p:spPr>
            <p:txBody>
              <a:bodyPr wrap="none" lIns="0" tIns="0" rIns="0" bIns="0">
                <a:spAutoFit/>
              </a:bodyPr>
              <a:lstStyle/>
              <a:p>
                <a:pPr eaLnBrk="0" hangingPunct="0"/>
                <a:r>
                  <a:rPr lang="en-US" sz="2200">
                    <a:latin typeface="Symbol" pitchFamily="18" charset="2"/>
                    <a:ea typeface="ＭＳ Ｐゴシック"/>
                    <a:cs typeface="ＭＳ Ｐゴシック"/>
                    <a:sym typeface="Symbol" pitchFamily="18" charset="2"/>
                  </a:rPr>
                  <a:t>(</a:t>
                </a:r>
                <a:endParaRPr lang="en-US" sz="2400" b="1">
                  <a:ea typeface="ＭＳ Ｐゴシック"/>
                  <a:cs typeface="ＭＳ Ｐゴシック"/>
                </a:endParaRPr>
              </a:p>
            </p:txBody>
          </p:sp>
          <p:sp>
            <p:nvSpPr>
              <p:cNvPr id="31826" name="Rectangle 10"/>
              <p:cNvSpPr>
                <a:spLocks noChangeArrowheads="1"/>
              </p:cNvSpPr>
              <p:nvPr/>
            </p:nvSpPr>
            <p:spPr bwMode="auto">
              <a:xfrm>
                <a:off x="3726" y="994"/>
                <a:ext cx="59" cy="213"/>
              </a:xfrm>
              <a:prstGeom prst="rect">
                <a:avLst/>
              </a:prstGeom>
              <a:noFill/>
              <a:ln w="9525">
                <a:noFill/>
                <a:miter lim="800000"/>
                <a:headEnd/>
                <a:tailEnd/>
              </a:ln>
            </p:spPr>
            <p:txBody>
              <a:bodyPr wrap="none" lIns="0" tIns="0" rIns="0" bIns="0">
                <a:spAutoFit/>
              </a:bodyPr>
              <a:lstStyle/>
              <a:p>
                <a:pPr eaLnBrk="0" hangingPunct="0"/>
                <a:r>
                  <a:rPr lang="en-US" sz="2200">
                    <a:latin typeface="Symbol" pitchFamily="18" charset="2"/>
                    <a:ea typeface="ＭＳ Ｐゴシック"/>
                    <a:cs typeface="ＭＳ Ｐゴシック"/>
                    <a:sym typeface="Symbol" pitchFamily="18" charset="2"/>
                  </a:rPr>
                  <a:t>)</a:t>
                </a:r>
                <a:endParaRPr lang="en-US" sz="2400" b="1">
                  <a:ea typeface="ＭＳ Ｐゴシック"/>
                  <a:cs typeface="ＭＳ Ｐゴシック"/>
                </a:endParaRPr>
              </a:p>
            </p:txBody>
          </p:sp>
          <p:sp>
            <p:nvSpPr>
              <p:cNvPr id="31827" name="Rectangle 11"/>
              <p:cNvSpPr>
                <a:spLocks noChangeArrowheads="1"/>
              </p:cNvSpPr>
              <p:nvPr/>
            </p:nvSpPr>
            <p:spPr bwMode="auto">
              <a:xfrm>
                <a:off x="3791" y="1104"/>
                <a:ext cx="89" cy="126"/>
              </a:xfrm>
              <a:prstGeom prst="rect">
                <a:avLst/>
              </a:prstGeom>
              <a:noFill/>
              <a:ln w="9525">
                <a:noFill/>
                <a:miter lim="800000"/>
                <a:headEnd/>
                <a:tailEnd/>
              </a:ln>
            </p:spPr>
            <p:txBody>
              <a:bodyPr wrap="none" lIns="0" tIns="0" rIns="0" bIns="0">
                <a:spAutoFit/>
              </a:bodyPr>
              <a:lstStyle/>
              <a:p>
                <a:pPr eaLnBrk="0" hangingPunct="0"/>
                <a:r>
                  <a:rPr lang="en-US" sz="1300">
                    <a:latin typeface="Times" pitchFamily="18" charset="0"/>
                    <a:ea typeface="ＭＳ Ｐゴシック"/>
                    <a:cs typeface="ＭＳ Ｐゴシック"/>
                  </a:rPr>
                  <a:t>sa</a:t>
                </a:r>
                <a:endParaRPr lang="en-US" sz="2400" b="1">
                  <a:ea typeface="ＭＳ Ｐゴシック"/>
                  <a:cs typeface="ＭＳ Ｐゴシック"/>
                </a:endParaRPr>
              </a:p>
            </p:txBody>
          </p:sp>
          <p:sp>
            <p:nvSpPr>
              <p:cNvPr id="31828" name="Rectangle 12"/>
              <p:cNvSpPr>
                <a:spLocks noChangeArrowheads="1"/>
              </p:cNvSpPr>
              <p:nvPr/>
            </p:nvSpPr>
            <p:spPr bwMode="auto">
              <a:xfrm>
                <a:off x="3464" y="1276"/>
                <a:ext cx="81" cy="87"/>
              </a:xfrm>
              <a:prstGeom prst="rect">
                <a:avLst/>
              </a:prstGeom>
              <a:noFill/>
              <a:ln w="9525">
                <a:noFill/>
                <a:miter lim="800000"/>
                <a:headEnd/>
                <a:tailEnd/>
              </a:ln>
            </p:spPr>
            <p:txBody>
              <a:bodyPr wrap="none" lIns="0" tIns="0" rIns="0" bIns="0">
                <a:spAutoFit/>
              </a:bodyPr>
              <a:lstStyle/>
              <a:p>
                <a:pPr eaLnBrk="0" hangingPunct="0"/>
                <a:r>
                  <a:rPr lang="en-US" sz="900">
                    <a:latin typeface="Times" pitchFamily="18" charset="0"/>
                    <a:ea typeface="ＭＳ Ｐゴシック"/>
                    <a:cs typeface="ＭＳ Ｐゴシック"/>
                  </a:rPr>
                  <a:t>14</a:t>
                </a:r>
                <a:endParaRPr lang="en-US" sz="2400" b="1">
                  <a:ea typeface="ＭＳ Ｐゴシック"/>
                  <a:cs typeface="ＭＳ Ｐゴシック"/>
                </a:endParaRPr>
              </a:p>
            </p:txBody>
          </p:sp>
          <p:sp>
            <p:nvSpPr>
              <p:cNvPr id="31829" name="Rectangle 13"/>
              <p:cNvSpPr>
                <a:spLocks noChangeArrowheads="1"/>
              </p:cNvSpPr>
              <p:nvPr/>
            </p:nvSpPr>
            <p:spPr bwMode="auto">
              <a:xfrm>
                <a:off x="3563" y="1300"/>
                <a:ext cx="70" cy="126"/>
              </a:xfrm>
              <a:prstGeom prst="rect">
                <a:avLst/>
              </a:prstGeom>
              <a:noFill/>
              <a:ln w="9525">
                <a:noFill/>
                <a:miter lim="800000"/>
                <a:headEnd/>
                <a:tailEnd/>
              </a:ln>
            </p:spPr>
            <p:txBody>
              <a:bodyPr wrap="none" lIns="0" tIns="0" rIns="0" bIns="0">
                <a:spAutoFit/>
              </a:bodyPr>
              <a:lstStyle/>
              <a:p>
                <a:pPr eaLnBrk="0" hangingPunct="0"/>
                <a:r>
                  <a:rPr lang="en-US" sz="1300">
                    <a:latin typeface="Times" pitchFamily="18" charset="0"/>
                    <a:ea typeface="ＭＳ Ｐゴシック"/>
                    <a:cs typeface="ＭＳ Ｐゴシック"/>
                  </a:rPr>
                  <a:t>C</a:t>
                </a:r>
                <a:endParaRPr lang="en-US" sz="2400" b="1">
                  <a:ea typeface="ＭＳ Ｐゴシック"/>
                  <a:cs typeface="ＭＳ Ｐゴシック"/>
                </a:endParaRPr>
              </a:p>
            </p:txBody>
          </p:sp>
          <p:sp>
            <p:nvSpPr>
              <p:cNvPr id="31830" name="Rectangle 14"/>
              <p:cNvSpPr>
                <a:spLocks noChangeArrowheads="1"/>
              </p:cNvSpPr>
              <p:nvPr/>
            </p:nvSpPr>
            <p:spPr bwMode="auto">
              <a:xfrm>
                <a:off x="3638" y="1375"/>
                <a:ext cx="70" cy="126"/>
              </a:xfrm>
              <a:prstGeom prst="rect">
                <a:avLst/>
              </a:prstGeom>
              <a:noFill/>
              <a:ln w="9525">
                <a:noFill/>
                <a:miter lim="800000"/>
                <a:headEnd/>
                <a:tailEnd/>
              </a:ln>
            </p:spPr>
            <p:txBody>
              <a:bodyPr wrap="none" lIns="0" tIns="0" rIns="0" bIns="0">
                <a:spAutoFit/>
              </a:bodyPr>
              <a:lstStyle/>
              <a:p>
                <a:pPr eaLnBrk="0" hangingPunct="0"/>
                <a:r>
                  <a:rPr lang="en-US" sz="1300">
                    <a:latin typeface="Times" pitchFamily="18" charset="0"/>
                    <a:ea typeface="ＭＳ Ｐゴシック"/>
                    <a:cs typeface="ＭＳ Ｐゴシック"/>
                  </a:rPr>
                  <a:t>C</a:t>
                </a:r>
                <a:endParaRPr lang="en-US" sz="2400" b="1">
                  <a:ea typeface="ＭＳ Ｐゴシック"/>
                  <a:cs typeface="ＭＳ Ｐゴシック"/>
                </a:endParaRPr>
              </a:p>
            </p:txBody>
          </p:sp>
          <p:sp>
            <p:nvSpPr>
              <p:cNvPr id="31831" name="Line 15"/>
              <p:cNvSpPr>
                <a:spLocks noChangeShapeType="1"/>
              </p:cNvSpPr>
              <p:nvPr/>
            </p:nvSpPr>
            <p:spPr bwMode="auto">
              <a:xfrm flipH="1">
                <a:off x="3573" y="1276"/>
                <a:ext cx="126" cy="172"/>
              </a:xfrm>
              <a:prstGeom prst="line">
                <a:avLst/>
              </a:prstGeom>
              <a:noFill/>
              <a:ln w="6350">
                <a:solidFill>
                  <a:srgbClr val="000000"/>
                </a:solidFill>
                <a:round/>
                <a:headEnd/>
                <a:tailEnd/>
              </a:ln>
            </p:spPr>
            <p:txBody>
              <a:bodyPr/>
              <a:lstStyle/>
              <a:p>
                <a:endParaRPr lang="en-US"/>
              </a:p>
            </p:txBody>
          </p:sp>
          <p:sp>
            <p:nvSpPr>
              <p:cNvPr id="31832" name="Rectangle 16"/>
              <p:cNvSpPr>
                <a:spLocks noChangeArrowheads="1"/>
              </p:cNvSpPr>
              <p:nvPr/>
            </p:nvSpPr>
            <p:spPr bwMode="auto">
              <a:xfrm>
                <a:off x="3393" y="1269"/>
                <a:ext cx="59" cy="213"/>
              </a:xfrm>
              <a:prstGeom prst="rect">
                <a:avLst/>
              </a:prstGeom>
              <a:noFill/>
              <a:ln w="9525">
                <a:noFill/>
                <a:miter lim="800000"/>
                <a:headEnd/>
                <a:tailEnd/>
              </a:ln>
            </p:spPr>
            <p:txBody>
              <a:bodyPr wrap="none" lIns="0" tIns="0" rIns="0" bIns="0">
                <a:spAutoFit/>
              </a:bodyPr>
              <a:lstStyle/>
              <a:p>
                <a:pPr eaLnBrk="0" hangingPunct="0"/>
                <a:r>
                  <a:rPr lang="en-US" sz="2200">
                    <a:latin typeface="Symbol" pitchFamily="18" charset="2"/>
                    <a:ea typeface="ＭＳ Ｐゴシック"/>
                    <a:cs typeface="ＭＳ Ｐゴシック"/>
                    <a:sym typeface="Symbol" pitchFamily="18" charset="2"/>
                  </a:rPr>
                  <a:t>(</a:t>
                </a:r>
                <a:endParaRPr lang="en-US" sz="2400" b="1">
                  <a:ea typeface="ＭＳ Ｐゴシック"/>
                  <a:cs typeface="ＭＳ Ｐゴシック"/>
                </a:endParaRPr>
              </a:p>
            </p:txBody>
          </p:sp>
          <p:sp>
            <p:nvSpPr>
              <p:cNvPr id="31833" name="Rectangle 17"/>
              <p:cNvSpPr>
                <a:spLocks noChangeArrowheads="1"/>
              </p:cNvSpPr>
              <p:nvPr/>
            </p:nvSpPr>
            <p:spPr bwMode="auto">
              <a:xfrm>
                <a:off x="3708" y="1269"/>
                <a:ext cx="59" cy="213"/>
              </a:xfrm>
              <a:prstGeom prst="rect">
                <a:avLst/>
              </a:prstGeom>
              <a:noFill/>
              <a:ln w="9525">
                <a:noFill/>
                <a:miter lim="800000"/>
                <a:headEnd/>
                <a:tailEnd/>
              </a:ln>
            </p:spPr>
            <p:txBody>
              <a:bodyPr wrap="none" lIns="0" tIns="0" rIns="0" bIns="0">
                <a:spAutoFit/>
              </a:bodyPr>
              <a:lstStyle/>
              <a:p>
                <a:pPr eaLnBrk="0" hangingPunct="0"/>
                <a:r>
                  <a:rPr lang="en-US" sz="2200">
                    <a:latin typeface="Symbol" pitchFamily="18" charset="2"/>
                    <a:ea typeface="ＭＳ Ｐゴシック"/>
                    <a:cs typeface="ＭＳ Ｐゴシック"/>
                    <a:sym typeface="Symbol" pitchFamily="18" charset="2"/>
                  </a:rPr>
                  <a:t>)</a:t>
                </a:r>
                <a:endParaRPr lang="en-US" sz="2400" b="1">
                  <a:ea typeface="ＭＳ Ｐゴシック"/>
                  <a:cs typeface="ＭＳ Ｐゴシック"/>
                </a:endParaRPr>
              </a:p>
            </p:txBody>
          </p:sp>
          <p:sp>
            <p:nvSpPr>
              <p:cNvPr id="31834" name="Rectangle 18"/>
              <p:cNvSpPr>
                <a:spLocks noChangeArrowheads="1"/>
              </p:cNvSpPr>
              <p:nvPr/>
            </p:nvSpPr>
            <p:spPr bwMode="auto">
              <a:xfrm>
                <a:off x="3773" y="1392"/>
                <a:ext cx="123" cy="126"/>
              </a:xfrm>
              <a:prstGeom prst="rect">
                <a:avLst/>
              </a:prstGeom>
              <a:noFill/>
              <a:ln w="9525">
                <a:noFill/>
                <a:miter lim="800000"/>
                <a:headEnd/>
                <a:tailEnd/>
              </a:ln>
            </p:spPr>
            <p:txBody>
              <a:bodyPr wrap="none" lIns="0" tIns="0" rIns="0" bIns="0">
                <a:spAutoFit/>
              </a:bodyPr>
              <a:lstStyle/>
              <a:p>
                <a:pPr eaLnBrk="0" hangingPunct="0"/>
                <a:r>
                  <a:rPr lang="en-US" sz="1300">
                    <a:latin typeface="Times" pitchFamily="18" charset="0"/>
                    <a:ea typeface="ＭＳ Ｐゴシック"/>
                    <a:cs typeface="ＭＳ Ｐゴシック"/>
                  </a:rPr>
                  <a:t>std</a:t>
                </a:r>
                <a:endParaRPr lang="en-US" sz="2400" b="1">
                  <a:ea typeface="ＭＳ Ｐゴシック"/>
                  <a:cs typeface="ＭＳ Ｐゴシック"/>
                </a:endParaRPr>
              </a:p>
            </p:txBody>
          </p:sp>
          <p:sp>
            <p:nvSpPr>
              <p:cNvPr id="31835" name="Line 19"/>
              <p:cNvSpPr>
                <a:spLocks noChangeShapeType="1"/>
              </p:cNvSpPr>
              <p:nvPr/>
            </p:nvSpPr>
            <p:spPr bwMode="auto">
              <a:xfrm>
                <a:off x="3385" y="1248"/>
                <a:ext cx="531" cy="1"/>
              </a:xfrm>
              <a:prstGeom prst="line">
                <a:avLst/>
              </a:prstGeom>
              <a:noFill/>
              <a:ln w="3175">
                <a:solidFill>
                  <a:srgbClr val="000000"/>
                </a:solidFill>
                <a:round/>
                <a:headEnd/>
                <a:tailEnd/>
              </a:ln>
            </p:spPr>
            <p:txBody>
              <a:bodyPr/>
              <a:lstStyle/>
              <a:p>
                <a:endParaRPr lang="en-US"/>
              </a:p>
            </p:txBody>
          </p:sp>
          <p:sp>
            <p:nvSpPr>
              <p:cNvPr id="31836" name="Rectangle 20"/>
              <p:cNvSpPr>
                <a:spLocks noChangeArrowheads="1"/>
              </p:cNvSpPr>
              <p:nvPr/>
            </p:nvSpPr>
            <p:spPr bwMode="auto">
              <a:xfrm>
                <a:off x="3997" y="1392"/>
                <a:ext cx="266" cy="125"/>
              </a:xfrm>
              <a:prstGeom prst="rect">
                <a:avLst/>
              </a:prstGeom>
              <a:noFill/>
              <a:ln w="9525">
                <a:noFill/>
                <a:miter lim="800000"/>
                <a:headEnd/>
                <a:tailEnd/>
              </a:ln>
            </p:spPr>
            <p:txBody>
              <a:bodyPr wrap="none" lIns="0" tIns="0" rIns="0" bIns="0">
                <a:spAutoFit/>
              </a:bodyPr>
              <a:lstStyle/>
              <a:p>
                <a:pPr eaLnBrk="0" hangingPunct="0"/>
                <a:r>
                  <a:rPr lang="en-US" sz="1300">
                    <a:latin typeface="Times" pitchFamily="18" charset="0"/>
                    <a:ea typeface="ＭＳ Ｐゴシック"/>
                    <a:cs typeface="ＭＳ Ｐゴシック"/>
                  </a:rPr>
                  <a:t>BN[x]</a:t>
                </a:r>
                <a:endParaRPr lang="en-US" sz="2400" b="1">
                  <a:ea typeface="ＭＳ Ｐゴシック"/>
                  <a:cs typeface="ＭＳ Ｐゴシック"/>
                </a:endParaRPr>
              </a:p>
            </p:txBody>
          </p:sp>
          <p:sp>
            <p:nvSpPr>
              <p:cNvPr id="31837" name="Rectangle 21"/>
              <p:cNvSpPr>
                <a:spLocks noChangeArrowheads="1"/>
              </p:cNvSpPr>
              <p:nvPr/>
            </p:nvSpPr>
            <p:spPr bwMode="auto">
              <a:xfrm>
                <a:off x="4224" y="1156"/>
                <a:ext cx="148" cy="213"/>
              </a:xfrm>
              <a:prstGeom prst="rect">
                <a:avLst/>
              </a:prstGeom>
              <a:noFill/>
              <a:ln w="9525">
                <a:noFill/>
                <a:miter lim="800000"/>
                <a:headEnd/>
                <a:tailEnd/>
              </a:ln>
            </p:spPr>
            <p:txBody>
              <a:bodyPr wrap="none" lIns="0" tIns="0" rIns="0" bIns="0">
                <a:spAutoFit/>
              </a:bodyPr>
              <a:lstStyle/>
              <a:p>
                <a:pPr eaLnBrk="0" hangingPunct="0"/>
                <a:r>
                  <a:rPr lang="en-US" sz="2200">
                    <a:latin typeface="Times" pitchFamily="18" charset="0"/>
                    <a:ea typeface="ＭＳ Ｐゴシック"/>
                    <a:cs typeface="ＭＳ Ｐゴシック"/>
                  </a:rPr>
                  <a:t>-1</a:t>
                </a:r>
                <a:endParaRPr lang="en-US" sz="2400" b="1">
                  <a:ea typeface="ＭＳ Ｐゴシック"/>
                  <a:cs typeface="ＭＳ Ｐゴシック"/>
                </a:endParaRPr>
              </a:p>
            </p:txBody>
          </p:sp>
          <p:sp>
            <p:nvSpPr>
              <p:cNvPr id="31838" name="Rectangle 22"/>
              <p:cNvSpPr>
                <a:spLocks noChangeArrowheads="1"/>
              </p:cNvSpPr>
              <p:nvPr/>
            </p:nvSpPr>
            <p:spPr bwMode="auto">
              <a:xfrm>
                <a:off x="4560" y="1133"/>
                <a:ext cx="622" cy="213"/>
              </a:xfrm>
              <a:prstGeom prst="rect">
                <a:avLst/>
              </a:prstGeom>
              <a:noFill/>
              <a:ln w="9525">
                <a:noFill/>
                <a:miter lim="800000"/>
                <a:headEnd/>
                <a:tailEnd/>
              </a:ln>
            </p:spPr>
            <p:txBody>
              <a:bodyPr wrap="none" lIns="0" tIns="0" rIns="0" bIns="0">
                <a:spAutoFit/>
              </a:bodyPr>
              <a:lstStyle/>
              <a:p>
                <a:pPr eaLnBrk="0" hangingPunct="0"/>
                <a:r>
                  <a:rPr lang="en-US" sz="2200">
                    <a:latin typeface="Times" pitchFamily="18" charset="0"/>
                    <a:ea typeface="ＭＳ Ｐゴシック"/>
                    <a:cs typeface="ＭＳ Ｐゴシック"/>
                  </a:rPr>
                  <a:t>x1000</a:t>
                </a:r>
                <a:r>
                  <a:rPr lang="en-US" sz="2200">
                    <a:ea typeface="ＭＳ Ｐゴシック"/>
                    <a:cs typeface="ＭＳ Ｐゴシック"/>
                  </a:rPr>
                  <a:t>‰</a:t>
                </a:r>
                <a:endParaRPr lang="en-US" sz="2400" b="1">
                  <a:ea typeface="ＭＳ Ｐゴシック"/>
                  <a:cs typeface="ＭＳ Ｐゴシック"/>
                </a:endParaRPr>
              </a:p>
            </p:txBody>
          </p:sp>
          <p:sp>
            <p:nvSpPr>
              <p:cNvPr id="31839" name="Text Box 23"/>
              <p:cNvSpPr txBox="1">
                <a:spLocks noChangeArrowheads="1"/>
              </p:cNvSpPr>
              <p:nvPr/>
            </p:nvSpPr>
            <p:spPr bwMode="auto">
              <a:xfrm>
                <a:off x="2976" y="936"/>
                <a:ext cx="471" cy="582"/>
              </a:xfrm>
              <a:prstGeom prst="rect">
                <a:avLst/>
              </a:prstGeom>
              <a:noFill/>
              <a:ln w="9525">
                <a:noFill/>
                <a:miter lim="800000"/>
                <a:headEnd/>
                <a:tailEnd/>
              </a:ln>
            </p:spPr>
            <p:txBody>
              <a:bodyPr wrap="none">
                <a:spAutoFit/>
              </a:bodyPr>
              <a:lstStyle/>
              <a:p>
                <a:pPr eaLnBrk="0" hangingPunct="0"/>
                <a:r>
                  <a:rPr lang="en-US" sz="5400" dirty="0">
                    <a:latin typeface="Times" pitchFamily="18" charset="0"/>
                    <a:ea typeface="ＭＳ Ｐゴシック"/>
                    <a:cs typeface="ＭＳ Ｐゴシック"/>
                  </a:rPr>
                  <a:t>{(</a:t>
                </a:r>
              </a:p>
            </p:txBody>
          </p:sp>
          <p:sp>
            <p:nvSpPr>
              <p:cNvPr id="31840" name="Text Box 24"/>
              <p:cNvSpPr txBox="1">
                <a:spLocks noChangeArrowheads="1"/>
              </p:cNvSpPr>
              <p:nvPr/>
            </p:nvSpPr>
            <p:spPr bwMode="auto">
              <a:xfrm>
                <a:off x="3868" y="936"/>
                <a:ext cx="262" cy="582"/>
              </a:xfrm>
              <a:prstGeom prst="rect">
                <a:avLst/>
              </a:prstGeom>
              <a:noFill/>
              <a:ln w="9525">
                <a:noFill/>
                <a:miter lim="800000"/>
                <a:headEnd/>
                <a:tailEnd/>
              </a:ln>
            </p:spPr>
            <p:txBody>
              <a:bodyPr wrap="none">
                <a:spAutoFit/>
              </a:bodyPr>
              <a:lstStyle/>
              <a:p>
                <a:pPr eaLnBrk="0" hangingPunct="0"/>
                <a:r>
                  <a:rPr lang="en-US" sz="5400">
                    <a:latin typeface="Times" pitchFamily="18" charset="0"/>
                    <a:ea typeface="ＭＳ Ｐゴシック"/>
                    <a:cs typeface="ＭＳ Ｐゴシック"/>
                  </a:rPr>
                  <a:t>)</a:t>
                </a:r>
              </a:p>
            </p:txBody>
          </p:sp>
          <p:sp>
            <p:nvSpPr>
              <p:cNvPr id="31841" name="Text Box 25"/>
              <p:cNvSpPr txBox="1">
                <a:spLocks noChangeArrowheads="1"/>
              </p:cNvSpPr>
              <p:nvPr/>
            </p:nvSpPr>
            <p:spPr bwMode="auto">
              <a:xfrm>
                <a:off x="4272" y="936"/>
                <a:ext cx="326" cy="582"/>
              </a:xfrm>
              <a:prstGeom prst="rect">
                <a:avLst/>
              </a:prstGeom>
              <a:noFill/>
              <a:ln w="9525">
                <a:noFill/>
                <a:miter lim="800000"/>
                <a:headEnd/>
                <a:tailEnd/>
              </a:ln>
            </p:spPr>
            <p:txBody>
              <a:bodyPr wrap="none">
                <a:spAutoFit/>
              </a:bodyPr>
              <a:lstStyle/>
              <a:p>
                <a:pPr eaLnBrk="0" hangingPunct="0"/>
                <a:r>
                  <a:rPr lang="en-US" sz="5400">
                    <a:latin typeface="Times" pitchFamily="18" charset="0"/>
                    <a:ea typeface="ＭＳ Ｐゴシック"/>
                    <a:cs typeface="ＭＳ Ｐゴシック"/>
                  </a:rPr>
                  <a:t>}</a:t>
                </a:r>
              </a:p>
            </p:txBody>
          </p:sp>
        </p:grpSp>
        <p:sp>
          <p:nvSpPr>
            <p:cNvPr id="31819" name="Text Box 26"/>
            <p:cNvSpPr txBox="1">
              <a:spLocks noChangeArrowheads="1"/>
            </p:cNvSpPr>
            <p:nvPr/>
          </p:nvSpPr>
          <p:spPr bwMode="auto">
            <a:xfrm>
              <a:off x="2881" y="20456"/>
              <a:ext cx="1358" cy="212"/>
            </a:xfrm>
            <a:prstGeom prst="rect">
              <a:avLst/>
            </a:prstGeom>
            <a:noFill/>
            <a:ln w="9525">
              <a:noFill/>
              <a:miter lim="800000"/>
              <a:headEnd/>
              <a:tailEnd/>
            </a:ln>
          </p:spPr>
          <p:txBody>
            <a:bodyPr wrap="none">
              <a:spAutoFit/>
            </a:bodyPr>
            <a:lstStyle/>
            <a:p>
              <a:pPr eaLnBrk="0" hangingPunct="0"/>
              <a:r>
                <a:rPr lang="en-US" sz="1600">
                  <a:ea typeface="ＭＳ Ｐゴシック"/>
                  <a:cs typeface="ＭＳ Ｐゴシック"/>
                </a:rPr>
                <a:t>std=1.176x10</a:t>
              </a:r>
              <a:r>
                <a:rPr lang="en-US" sz="1600" baseline="30000">
                  <a:ea typeface="ＭＳ Ｐゴシック"/>
                  <a:cs typeface="ＭＳ Ｐゴシック"/>
                </a:rPr>
                <a:t>-12 14</a:t>
              </a:r>
              <a:r>
                <a:rPr lang="en-US" sz="1600">
                  <a:ea typeface="ＭＳ Ｐゴシック"/>
                  <a:cs typeface="ＭＳ Ｐゴシック"/>
                </a:rPr>
                <a:t>C/C</a:t>
              </a:r>
            </a:p>
          </p:txBody>
        </p:sp>
      </p:grpSp>
      <p:sp>
        <p:nvSpPr>
          <p:cNvPr id="31746" name="Rectangle 27"/>
          <p:cNvSpPr>
            <a:spLocks noChangeArrowheads="1"/>
          </p:cNvSpPr>
          <p:nvPr/>
        </p:nvSpPr>
        <p:spPr bwMode="auto">
          <a:xfrm>
            <a:off x="381000" y="4572000"/>
            <a:ext cx="8382000" cy="1701800"/>
          </a:xfrm>
          <a:prstGeom prst="rect">
            <a:avLst/>
          </a:prstGeom>
          <a:noFill/>
          <a:ln w="9525">
            <a:noFill/>
            <a:miter lim="800000"/>
            <a:headEnd/>
            <a:tailEnd/>
          </a:ln>
        </p:spPr>
        <p:txBody>
          <a:bodyPr/>
          <a:lstStyle/>
          <a:p>
            <a:pPr algn="ctr" eaLnBrk="0" hangingPunct="0">
              <a:spcBef>
                <a:spcPct val="20000"/>
              </a:spcBef>
              <a:buFont typeface="Arial" charset="0"/>
              <a:buNone/>
            </a:pPr>
            <a:endParaRPr lang="en-US" sz="500">
              <a:latin typeface="Times New Roman" pitchFamily="18" charset="0"/>
            </a:endParaRPr>
          </a:p>
        </p:txBody>
      </p:sp>
      <p:grpSp>
        <p:nvGrpSpPr>
          <p:cNvPr id="4" name="Group 28"/>
          <p:cNvGrpSpPr>
            <a:grpSpLocks/>
          </p:cNvGrpSpPr>
          <p:nvPr/>
        </p:nvGrpSpPr>
        <p:grpSpPr bwMode="auto">
          <a:xfrm>
            <a:off x="3086100" y="1968500"/>
            <a:ext cx="3476626" cy="579438"/>
            <a:chOff x="1465" y="1104"/>
            <a:chExt cx="2190" cy="365"/>
          </a:xfrm>
        </p:grpSpPr>
        <p:sp>
          <p:nvSpPr>
            <p:cNvPr id="31807" name="Rectangle 29"/>
            <p:cNvSpPr>
              <a:spLocks noChangeArrowheads="1"/>
            </p:cNvSpPr>
            <p:nvPr/>
          </p:nvSpPr>
          <p:spPr bwMode="auto">
            <a:xfrm>
              <a:off x="1465" y="1104"/>
              <a:ext cx="215" cy="349"/>
            </a:xfrm>
            <a:prstGeom prst="rect">
              <a:avLst/>
            </a:prstGeom>
            <a:noFill/>
            <a:ln w="9525">
              <a:noFill/>
              <a:miter lim="800000"/>
              <a:headEnd/>
              <a:tailEnd/>
            </a:ln>
          </p:spPr>
          <p:txBody>
            <a:bodyPr wrap="none" lIns="0" tIns="0" rIns="0" bIns="0">
              <a:spAutoFit/>
            </a:bodyPr>
            <a:lstStyle/>
            <a:p>
              <a:pPr eaLnBrk="0" hangingPunct="0"/>
              <a:r>
                <a:rPr lang="en-US" sz="3600" i="1">
                  <a:latin typeface="Times New Roman" pitchFamily="18" charset="0"/>
                  <a:ea typeface="ＭＳ Ｐゴシック"/>
                  <a:cs typeface="ＭＳ Ｐゴシック"/>
                </a:rPr>
                <a:t>C</a:t>
              </a:r>
              <a:endParaRPr lang="en-US" sz="2400">
                <a:latin typeface="Times New Roman" pitchFamily="18" charset="0"/>
                <a:ea typeface="ＭＳ Ｐゴシック"/>
                <a:cs typeface="ＭＳ Ｐゴシック"/>
              </a:endParaRPr>
            </a:p>
          </p:txBody>
        </p:sp>
        <p:sp>
          <p:nvSpPr>
            <p:cNvPr id="31808" name="Rectangle 30"/>
            <p:cNvSpPr>
              <a:spLocks noChangeArrowheads="1"/>
            </p:cNvSpPr>
            <p:nvPr/>
          </p:nvSpPr>
          <p:spPr bwMode="auto">
            <a:xfrm>
              <a:off x="1656" y="1265"/>
              <a:ext cx="247" cy="204"/>
            </a:xfrm>
            <a:prstGeom prst="rect">
              <a:avLst/>
            </a:prstGeom>
            <a:noFill/>
            <a:ln w="9525">
              <a:noFill/>
              <a:miter lim="800000"/>
              <a:headEnd/>
              <a:tailEnd/>
            </a:ln>
          </p:spPr>
          <p:txBody>
            <a:bodyPr wrap="none" lIns="0" tIns="0" rIns="0" bIns="0">
              <a:spAutoFit/>
            </a:bodyPr>
            <a:lstStyle/>
            <a:p>
              <a:pPr eaLnBrk="0" hangingPunct="0"/>
              <a:r>
                <a:rPr lang="en-US" sz="2100" i="1">
                  <a:latin typeface="Times New Roman" pitchFamily="18" charset="0"/>
                  <a:ea typeface="ＭＳ Ｐゴシック"/>
                  <a:cs typeface="ＭＳ Ｐゴシック"/>
                </a:rPr>
                <a:t>obs</a:t>
              </a:r>
              <a:endParaRPr lang="en-US" sz="2400">
                <a:latin typeface="Times New Roman" pitchFamily="18" charset="0"/>
                <a:ea typeface="ＭＳ Ｐゴシック"/>
                <a:cs typeface="ＭＳ Ｐゴシック"/>
              </a:endParaRPr>
            </a:p>
          </p:txBody>
        </p:sp>
        <p:sp>
          <p:nvSpPr>
            <p:cNvPr id="31809" name="Rectangle 31"/>
            <p:cNvSpPr>
              <a:spLocks noChangeArrowheads="1"/>
            </p:cNvSpPr>
            <p:nvPr/>
          </p:nvSpPr>
          <p:spPr bwMode="auto">
            <a:xfrm>
              <a:off x="1967" y="1119"/>
              <a:ext cx="164" cy="349"/>
            </a:xfrm>
            <a:prstGeom prst="rect">
              <a:avLst/>
            </a:prstGeom>
            <a:noFill/>
            <a:ln w="9525">
              <a:noFill/>
              <a:miter lim="800000"/>
              <a:headEnd/>
              <a:tailEnd/>
            </a:ln>
          </p:spPr>
          <p:txBody>
            <a:bodyPr wrap="none" lIns="0" tIns="0" rIns="0" bIns="0">
              <a:spAutoFit/>
            </a:bodyPr>
            <a:lstStyle/>
            <a:p>
              <a:pPr eaLnBrk="0" hangingPunct="0"/>
              <a:r>
                <a:rPr lang="en-US" sz="3600">
                  <a:latin typeface="Times New Roman" pitchFamily="18" charset="0"/>
                  <a:ea typeface="ＭＳ Ｐゴシック"/>
                  <a:cs typeface="ＭＳ Ｐゴシック"/>
                </a:rPr>
                <a:t>=</a:t>
              </a:r>
              <a:endParaRPr lang="en-US" sz="2400">
                <a:latin typeface="Times New Roman" pitchFamily="18" charset="0"/>
                <a:ea typeface="ＭＳ Ｐゴシック"/>
                <a:cs typeface="ＭＳ Ｐゴシック"/>
              </a:endParaRPr>
            </a:p>
          </p:txBody>
        </p:sp>
        <p:sp>
          <p:nvSpPr>
            <p:cNvPr id="31810" name="Rectangle 32"/>
            <p:cNvSpPr>
              <a:spLocks noChangeArrowheads="1"/>
            </p:cNvSpPr>
            <p:nvPr/>
          </p:nvSpPr>
          <p:spPr bwMode="auto">
            <a:xfrm>
              <a:off x="2206" y="1104"/>
              <a:ext cx="215" cy="349"/>
            </a:xfrm>
            <a:prstGeom prst="rect">
              <a:avLst/>
            </a:prstGeom>
            <a:noFill/>
            <a:ln w="9525">
              <a:noFill/>
              <a:miter lim="800000"/>
              <a:headEnd/>
              <a:tailEnd/>
            </a:ln>
          </p:spPr>
          <p:txBody>
            <a:bodyPr wrap="none" lIns="0" tIns="0" rIns="0" bIns="0">
              <a:spAutoFit/>
            </a:bodyPr>
            <a:lstStyle/>
            <a:p>
              <a:pPr eaLnBrk="0" hangingPunct="0"/>
              <a:r>
                <a:rPr lang="en-US" sz="3600" i="1">
                  <a:latin typeface="Times New Roman" pitchFamily="18" charset="0"/>
                  <a:ea typeface="ＭＳ Ｐゴシック"/>
                  <a:cs typeface="ＭＳ Ｐゴシック"/>
                </a:rPr>
                <a:t>C</a:t>
              </a:r>
              <a:endParaRPr lang="en-US" sz="2400">
                <a:latin typeface="Times New Roman" pitchFamily="18" charset="0"/>
                <a:ea typeface="ＭＳ Ｐゴシック"/>
                <a:cs typeface="ＭＳ Ｐゴシック"/>
              </a:endParaRPr>
            </a:p>
          </p:txBody>
        </p:sp>
        <p:sp>
          <p:nvSpPr>
            <p:cNvPr id="31811" name="Rectangle 33"/>
            <p:cNvSpPr>
              <a:spLocks noChangeArrowheads="1"/>
            </p:cNvSpPr>
            <p:nvPr/>
          </p:nvSpPr>
          <p:spPr bwMode="auto">
            <a:xfrm>
              <a:off x="2397" y="1265"/>
              <a:ext cx="198" cy="204"/>
            </a:xfrm>
            <a:prstGeom prst="rect">
              <a:avLst/>
            </a:prstGeom>
            <a:noFill/>
            <a:ln w="9525">
              <a:noFill/>
              <a:miter lim="800000"/>
              <a:headEnd/>
              <a:tailEnd/>
            </a:ln>
          </p:spPr>
          <p:txBody>
            <a:bodyPr wrap="none" lIns="0" tIns="0" rIns="0" bIns="0">
              <a:spAutoFit/>
            </a:bodyPr>
            <a:lstStyle/>
            <a:p>
              <a:pPr eaLnBrk="0" hangingPunct="0"/>
              <a:r>
                <a:rPr lang="en-US" sz="2100" i="1">
                  <a:latin typeface="Times New Roman" pitchFamily="18" charset="0"/>
                  <a:ea typeface="ＭＳ Ｐゴシック"/>
                  <a:cs typeface="ＭＳ Ｐゴシック"/>
                </a:rPr>
                <a:t>bg</a:t>
              </a:r>
              <a:endParaRPr lang="en-US" sz="2400">
                <a:latin typeface="Times New Roman" pitchFamily="18" charset="0"/>
                <a:ea typeface="ＭＳ Ｐゴシック"/>
                <a:cs typeface="ＭＳ Ｐゴシック"/>
              </a:endParaRPr>
            </a:p>
          </p:txBody>
        </p:sp>
        <p:sp>
          <p:nvSpPr>
            <p:cNvPr id="31812" name="Rectangle 34"/>
            <p:cNvSpPr>
              <a:spLocks noChangeArrowheads="1"/>
            </p:cNvSpPr>
            <p:nvPr/>
          </p:nvSpPr>
          <p:spPr bwMode="auto">
            <a:xfrm>
              <a:off x="2624" y="1119"/>
              <a:ext cx="164" cy="349"/>
            </a:xfrm>
            <a:prstGeom prst="rect">
              <a:avLst/>
            </a:prstGeom>
            <a:noFill/>
            <a:ln w="9525">
              <a:noFill/>
              <a:miter lim="800000"/>
              <a:headEnd/>
              <a:tailEnd/>
            </a:ln>
          </p:spPr>
          <p:txBody>
            <a:bodyPr wrap="none" lIns="0" tIns="0" rIns="0" bIns="0">
              <a:spAutoFit/>
            </a:bodyPr>
            <a:lstStyle/>
            <a:p>
              <a:pPr eaLnBrk="0" hangingPunct="0"/>
              <a:r>
                <a:rPr lang="en-US" sz="3600">
                  <a:latin typeface="Times New Roman" pitchFamily="18" charset="0"/>
                  <a:ea typeface="ＭＳ Ｐゴシック"/>
                  <a:cs typeface="ＭＳ Ｐゴシック"/>
                </a:rPr>
                <a:t>+</a:t>
              </a:r>
              <a:endParaRPr lang="en-US" sz="2400">
                <a:latin typeface="Times New Roman" pitchFamily="18" charset="0"/>
                <a:ea typeface="ＭＳ Ｐゴシック"/>
                <a:cs typeface="ＭＳ Ｐゴシック"/>
              </a:endParaRPr>
            </a:p>
          </p:txBody>
        </p:sp>
        <p:sp>
          <p:nvSpPr>
            <p:cNvPr id="31813" name="Rectangle 35"/>
            <p:cNvSpPr>
              <a:spLocks noChangeArrowheads="1"/>
            </p:cNvSpPr>
            <p:nvPr/>
          </p:nvSpPr>
          <p:spPr bwMode="auto">
            <a:xfrm>
              <a:off x="2815" y="1104"/>
              <a:ext cx="215" cy="349"/>
            </a:xfrm>
            <a:prstGeom prst="rect">
              <a:avLst/>
            </a:prstGeom>
            <a:noFill/>
            <a:ln w="9525">
              <a:noFill/>
              <a:miter lim="800000"/>
              <a:headEnd/>
              <a:tailEnd/>
            </a:ln>
          </p:spPr>
          <p:txBody>
            <a:bodyPr wrap="none" lIns="0" tIns="0" rIns="0" bIns="0">
              <a:spAutoFit/>
            </a:bodyPr>
            <a:lstStyle/>
            <a:p>
              <a:pPr eaLnBrk="0" hangingPunct="0"/>
              <a:r>
                <a:rPr lang="en-US" sz="3600" i="1">
                  <a:latin typeface="Times New Roman" pitchFamily="18" charset="0"/>
                  <a:ea typeface="ＭＳ Ｐゴシック"/>
                  <a:cs typeface="ＭＳ Ｐゴシック"/>
                </a:rPr>
                <a:t>C</a:t>
              </a:r>
              <a:endParaRPr lang="en-US" sz="2400">
                <a:latin typeface="Times New Roman" pitchFamily="18" charset="0"/>
                <a:ea typeface="ＭＳ Ｐゴシック"/>
                <a:cs typeface="ＭＳ Ｐゴシック"/>
              </a:endParaRPr>
            </a:p>
          </p:txBody>
        </p:sp>
        <p:sp>
          <p:nvSpPr>
            <p:cNvPr id="31814" name="Rectangle 36"/>
            <p:cNvSpPr>
              <a:spLocks noChangeArrowheads="1"/>
            </p:cNvSpPr>
            <p:nvPr/>
          </p:nvSpPr>
          <p:spPr bwMode="auto">
            <a:xfrm>
              <a:off x="3006" y="1265"/>
              <a:ext cx="162" cy="204"/>
            </a:xfrm>
            <a:prstGeom prst="rect">
              <a:avLst/>
            </a:prstGeom>
            <a:noFill/>
            <a:ln w="9525">
              <a:noFill/>
              <a:miter lim="800000"/>
              <a:headEnd/>
              <a:tailEnd/>
            </a:ln>
          </p:spPr>
          <p:txBody>
            <a:bodyPr wrap="none" lIns="0" tIns="0" rIns="0" bIns="0">
              <a:spAutoFit/>
            </a:bodyPr>
            <a:lstStyle/>
            <a:p>
              <a:pPr eaLnBrk="0" hangingPunct="0"/>
              <a:r>
                <a:rPr lang="en-US" sz="2100" i="1">
                  <a:latin typeface="Times New Roman" pitchFamily="18" charset="0"/>
                  <a:ea typeface="ＭＳ Ｐゴシック"/>
                  <a:cs typeface="ＭＳ Ｐゴシック"/>
                </a:rPr>
                <a:t>ff</a:t>
              </a:r>
              <a:endParaRPr lang="en-US" sz="2400">
                <a:latin typeface="Times New Roman" pitchFamily="18" charset="0"/>
                <a:ea typeface="ＭＳ Ｐゴシック"/>
                <a:cs typeface="ＭＳ Ｐゴシック"/>
              </a:endParaRPr>
            </a:p>
          </p:txBody>
        </p:sp>
        <p:sp>
          <p:nvSpPr>
            <p:cNvPr id="31815" name="Rectangle 37"/>
            <p:cNvSpPr>
              <a:spLocks noChangeArrowheads="1"/>
            </p:cNvSpPr>
            <p:nvPr/>
          </p:nvSpPr>
          <p:spPr bwMode="auto">
            <a:xfrm>
              <a:off x="3194" y="1119"/>
              <a:ext cx="164" cy="349"/>
            </a:xfrm>
            <a:prstGeom prst="rect">
              <a:avLst/>
            </a:prstGeom>
            <a:noFill/>
            <a:ln w="9525">
              <a:noFill/>
              <a:miter lim="800000"/>
              <a:headEnd/>
              <a:tailEnd/>
            </a:ln>
          </p:spPr>
          <p:txBody>
            <a:bodyPr wrap="none" lIns="0" tIns="0" rIns="0" bIns="0">
              <a:spAutoFit/>
            </a:bodyPr>
            <a:lstStyle/>
            <a:p>
              <a:pPr eaLnBrk="0" hangingPunct="0"/>
              <a:r>
                <a:rPr lang="en-US" sz="3600">
                  <a:latin typeface="Times New Roman" pitchFamily="18" charset="0"/>
                  <a:ea typeface="ＭＳ Ｐゴシック"/>
                  <a:cs typeface="ＭＳ Ｐゴシック"/>
                </a:rPr>
                <a:t>+</a:t>
              </a:r>
              <a:endParaRPr lang="en-US" sz="2400">
                <a:latin typeface="Times New Roman" pitchFamily="18" charset="0"/>
                <a:ea typeface="ＭＳ Ｐゴシック"/>
                <a:cs typeface="ＭＳ Ｐゴシック"/>
              </a:endParaRPr>
            </a:p>
          </p:txBody>
        </p:sp>
        <p:sp>
          <p:nvSpPr>
            <p:cNvPr id="31816" name="Rectangle 38"/>
            <p:cNvSpPr>
              <a:spLocks noChangeArrowheads="1"/>
            </p:cNvSpPr>
            <p:nvPr/>
          </p:nvSpPr>
          <p:spPr bwMode="auto">
            <a:xfrm>
              <a:off x="3386" y="1104"/>
              <a:ext cx="215" cy="349"/>
            </a:xfrm>
            <a:prstGeom prst="rect">
              <a:avLst/>
            </a:prstGeom>
            <a:noFill/>
            <a:ln w="9525">
              <a:noFill/>
              <a:miter lim="800000"/>
              <a:headEnd/>
              <a:tailEnd/>
            </a:ln>
          </p:spPr>
          <p:txBody>
            <a:bodyPr wrap="none" lIns="0" tIns="0" rIns="0" bIns="0">
              <a:spAutoFit/>
            </a:bodyPr>
            <a:lstStyle/>
            <a:p>
              <a:pPr eaLnBrk="0" hangingPunct="0"/>
              <a:r>
                <a:rPr lang="en-US" sz="3600" i="1">
                  <a:latin typeface="Times New Roman" pitchFamily="18" charset="0"/>
                  <a:ea typeface="ＭＳ Ｐゴシック"/>
                  <a:cs typeface="ＭＳ Ｐゴシック"/>
                </a:rPr>
                <a:t>C</a:t>
              </a:r>
              <a:endParaRPr lang="en-US" sz="2400">
                <a:latin typeface="Times New Roman" pitchFamily="18" charset="0"/>
                <a:ea typeface="ＭＳ Ｐゴシック"/>
                <a:cs typeface="ＭＳ Ｐゴシック"/>
              </a:endParaRPr>
            </a:p>
          </p:txBody>
        </p:sp>
        <p:sp>
          <p:nvSpPr>
            <p:cNvPr id="31817" name="Rectangle 39"/>
            <p:cNvSpPr>
              <a:spLocks noChangeArrowheads="1"/>
            </p:cNvSpPr>
            <p:nvPr/>
          </p:nvSpPr>
          <p:spPr bwMode="auto">
            <a:xfrm>
              <a:off x="3577" y="1265"/>
              <a:ext cx="78" cy="204"/>
            </a:xfrm>
            <a:prstGeom prst="rect">
              <a:avLst/>
            </a:prstGeom>
            <a:noFill/>
            <a:ln w="9525">
              <a:noFill/>
              <a:miter lim="800000"/>
              <a:headEnd/>
              <a:tailEnd/>
            </a:ln>
          </p:spPr>
          <p:txBody>
            <a:bodyPr wrap="none" lIns="0" tIns="0" rIns="0" bIns="0">
              <a:spAutoFit/>
            </a:bodyPr>
            <a:lstStyle/>
            <a:p>
              <a:pPr eaLnBrk="0" hangingPunct="0"/>
              <a:r>
                <a:rPr lang="en-US" sz="2100" i="1">
                  <a:latin typeface="Times New Roman" pitchFamily="18" charset="0"/>
                  <a:ea typeface="ＭＳ Ｐゴシック"/>
                  <a:cs typeface="ＭＳ Ｐゴシック"/>
                </a:rPr>
                <a:t>r</a:t>
              </a:r>
              <a:endParaRPr lang="en-US" sz="2400">
                <a:latin typeface="Times New Roman" pitchFamily="18" charset="0"/>
                <a:ea typeface="ＭＳ Ｐゴシック"/>
                <a:cs typeface="ＭＳ Ｐゴシック"/>
              </a:endParaRPr>
            </a:p>
          </p:txBody>
        </p:sp>
      </p:grpSp>
      <p:grpSp>
        <p:nvGrpSpPr>
          <p:cNvPr id="5" name="Group 40"/>
          <p:cNvGrpSpPr>
            <a:grpSpLocks/>
          </p:cNvGrpSpPr>
          <p:nvPr/>
        </p:nvGrpSpPr>
        <p:grpSpPr bwMode="auto">
          <a:xfrm>
            <a:off x="1978025" y="2501900"/>
            <a:ext cx="5205413" cy="523875"/>
            <a:chOff x="767" y="1680"/>
            <a:chExt cx="3279" cy="330"/>
          </a:xfrm>
        </p:grpSpPr>
        <p:sp>
          <p:nvSpPr>
            <p:cNvPr id="31788" name="Rectangle 41"/>
            <p:cNvSpPr>
              <a:spLocks noChangeArrowheads="1"/>
            </p:cNvSpPr>
            <p:nvPr/>
          </p:nvSpPr>
          <p:spPr bwMode="auto">
            <a:xfrm>
              <a:off x="767" y="1680"/>
              <a:ext cx="199" cy="320"/>
            </a:xfrm>
            <a:prstGeom prst="rect">
              <a:avLst/>
            </a:prstGeom>
            <a:noFill/>
            <a:ln w="9525">
              <a:noFill/>
              <a:miter lim="800000"/>
              <a:headEnd/>
              <a:tailEnd/>
            </a:ln>
          </p:spPr>
          <p:txBody>
            <a:bodyPr wrap="none" lIns="0" tIns="0" rIns="0" bIns="0">
              <a:spAutoFit/>
            </a:bodyPr>
            <a:lstStyle/>
            <a:p>
              <a:pPr eaLnBrk="0" hangingPunct="0"/>
              <a:r>
                <a:rPr lang="en-US" sz="3300" i="1">
                  <a:latin typeface="Times New Roman" pitchFamily="18" charset="0"/>
                  <a:ea typeface="ＭＳ Ｐゴシック"/>
                  <a:cs typeface="ＭＳ Ｐゴシック"/>
                </a:rPr>
                <a:t>C</a:t>
              </a:r>
              <a:endParaRPr lang="en-US" sz="2400">
                <a:latin typeface="Times New Roman" pitchFamily="18" charset="0"/>
                <a:ea typeface="ＭＳ Ｐゴシック"/>
                <a:cs typeface="ＭＳ Ｐゴシック"/>
              </a:endParaRPr>
            </a:p>
          </p:txBody>
        </p:sp>
        <p:sp>
          <p:nvSpPr>
            <p:cNvPr id="31789" name="Rectangle 42"/>
            <p:cNvSpPr>
              <a:spLocks noChangeArrowheads="1"/>
            </p:cNvSpPr>
            <p:nvPr/>
          </p:nvSpPr>
          <p:spPr bwMode="auto">
            <a:xfrm>
              <a:off x="940" y="1826"/>
              <a:ext cx="225" cy="184"/>
            </a:xfrm>
            <a:prstGeom prst="rect">
              <a:avLst/>
            </a:prstGeom>
            <a:noFill/>
            <a:ln w="9525">
              <a:noFill/>
              <a:miter lim="800000"/>
              <a:headEnd/>
              <a:tailEnd/>
            </a:ln>
          </p:spPr>
          <p:txBody>
            <a:bodyPr wrap="none" lIns="0" tIns="0" rIns="0" bIns="0">
              <a:spAutoFit/>
            </a:bodyPr>
            <a:lstStyle/>
            <a:p>
              <a:pPr eaLnBrk="0" hangingPunct="0"/>
              <a:r>
                <a:rPr lang="en-US" sz="1900" i="1">
                  <a:latin typeface="Times New Roman" pitchFamily="18" charset="0"/>
                  <a:ea typeface="ＭＳ Ｐゴシック"/>
                  <a:cs typeface="ＭＳ Ｐゴシック"/>
                </a:rPr>
                <a:t>obs</a:t>
              </a:r>
              <a:endParaRPr lang="en-US" sz="2400">
                <a:latin typeface="Times New Roman" pitchFamily="18" charset="0"/>
                <a:ea typeface="ＭＳ Ｐゴシック"/>
                <a:cs typeface="ＭＳ Ｐゴシック"/>
              </a:endParaRPr>
            </a:p>
          </p:txBody>
        </p:sp>
        <p:sp>
          <p:nvSpPr>
            <p:cNvPr id="31790" name="Rectangle 43"/>
            <p:cNvSpPr>
              <a:spLocks noChangeArrowheads="1"/>
            </p:cNvSpPr>
            <p:nvPr/>
          </p:nvSpPr>
          <p:spPr bwMode="auto">
            <a:xfrm>
              <a:off x="1157" y="1693"/>
              <a:ext cx="162" cy="317"/>
            </a:xfrm>
            <a:prstGeom prst="rect">
              <a:avLst/>
            </a:prstGeom>
            <a:noFill/>
            <a:ln w="9525">
              <a:noFill/>
              <a:miter lim="800000"/>
              <a:headEnd/>
              <a:tailEnd/>
            </a:ln>
          </p:spPr>
          <p:txBody>
            <a:bodyPr wrap="none" lIns="0" tIns="0" rIns="0" bIns="0">
              <a:spAutoFit/>
            </a:bodyPr>
            <a:lstStyle/>
            <a:p>
              <a:pPr eaLnBrk="0" hangingPunct="0"/>
              <a:r>
                <a:rPr lang="en-US" sz="3300">
                  <a:latin typeface="Times New Roman" pitchFamily="18" charset="0"/>
                  <a:ea typeface="ＭＳ Ｐゴシック"/>
                  <a:cs typeface="ＭＳ Ｐゴシック"/>
                  <a:sym typeface="Symbol" pitchFamily="18" charset="2"/>
                </a:rPr>
                <a:t></a:t>
              </a:r>
              <a:endParaRPr lang="en-US" sz="2400">
                <a:latin typeface="Times New Roman" pitchFamily="18" charset="0"/>
                <a:ea typeface="ＭＳ Ｐゴシック"/>
                <a:cs typeface="ＭＳ Ｐゴシック"/>
              </a:endParaRPr>
            </a:p>
          </p:txBody>
        </p:sp>
        <p:sp>
          <p:nvSpPr>
            <p:cNvPr id="31791" name="Rectangle 44"/>
            <p:cNvSpPr>
              <a:spLocks noChangeArrowheads="1"/>
            </p:cNvSpPr>
            <p:nvPr/>
          </p:nvSpPr>
          <p:spPr bwMode="auto">
            <a:xfrm>
              <a:off x="1330" y="1826"/>
              <a:ext cx="225" cy="184"/>
            </a:xfrm>
            <a:prstGeom prst="rect">
              <a:avLst/>
            </a:prstGeom>
            <a:noFill/>
            <a:ln w="9525">
              <a:noFill/>
              <a:miter lim="800000"/>
              <a:headEnd/>
              <a:tailEnd/>
            </a:ln>
          </p:spPr>
          <p:txBody>
            <a:bodyPr wrap="none" lIns="0" tIns="0" rIns="0" bIns="0">
              <a:spAutoFit/>
            </a:bodyPr>
            <a:lstStyle/>
            <a:p>
              <a:pPr eaLnBrk="0" hangingPunct="0"/>
              <a:r>
                <a:rPr lang="en-US" sz="1900" i="1">
                  <a:latin typeface="Times New Roman" pitchFamily="18" charset="0"/>
                  <a:ea typeface="ＭＳ Ｐゴシック"/>
                  <a:cs typeface="ＭＳ Ｐゴシック"/>
                </a:rPr>
                <a:t>obs</a:t>
              </a:r>
              <a:endParaRPr lang="en-US" sz="2400">
                <a:latin typeface="Times New Roman" pitchFamily="18" charset="0"/>
                <a:ea typeface="ＭＳ Ｐゴシック"/>
                <a:cs typeface="ＭＳ Ｐゴシック"/>
              </a:endParaRPr>
            </a:p>
          </p:txBody>
        </p:sp>
        <p:sp>
          <p:nvSpPr>
            <p:cNvPr id="31792" name="Rectangle 45"/>
            <p:cNvSpPr>
              <a:spLocks noChangeArrowheads="1"/>
            </p:cNvSpPr>
            <p:nvPr/>
          </p:nvSpPr>
          <p:spPr bwMode="auto">
            <a:xfrm>
              <a:off x="1612" y="1693"/>
              <a:ext cx="149" cy="317"/>
            </a:xfrm>
            <a:prstGeom prst="rect">
              <a:avLst/>
            </a:prstGeom>
            <a:noFill/>
            <a:ln w="9525">
              <a:noFill/>
              <a:miter lim="800000"/>
              <a:headEnd/>
              <a:tailEnd/>
            </a:ln>
          </p:spPr>
          <p:txBody>
            <a:bodyPr wrap="none" lIns="0" tIns="0" rIns="0" bIns="0">
              <a:spAutoFit/>
            </a:bodyPr>
            <a:lstStyle/>
            <a:p>
              <a:pPr eaLnBrk="0" hangingPunct="0"/>
              <a:r>
                <a:rPr lang="en-US" sz="3300">
                  <a:latin typeface="Times New Roman" pitchFamily="18" charset="0"/>
                  <a:ea typeface="ＭＳ Ｐゴシック"/>
                  <a:cs typeface="ＭＳ Ｐゴシック"/>
                </a:rPr>
                <a:t>=</a:t>
              </a:r>
              <a:endParaRPr lang="en-US" sz="2400">
                <a:latin typeface="Times New Roman" pitchFamily="18" charset="0"/>
                <a:ea typeface="ＭＳ Ｐゴシック"/>
                <a:cs typeface="ＭＳ Ｐゴシック"/>
              </a:endParaRPr>
            </a:p>
          </p:txBody>
        </p:sp>
        <p:sp>
          <p:nvSpPr>
            <p:cNvPr id="31793" name="Rectangle 46"/>
            <p:cNvSpPr>
              <a:spLocks noChangeArrowheads="1"/>
            </p:cNvSpPr>
            <p:nvPr/>
          </p:nvSpPr>
          <p:spPr bwMode="auto">
            <a:xfrm>
              <a:off x="1829" y="1680"/>
              <a:ext cx="199" cy="320"/>
            </a:xfrm>
            <a:prstGeom prst="rect">
              <a:avLst/>
            </a:prstGeom>
            <a:noFill/>
            <a:ln w="9525">
              <a:noFill/>
              <a:miter lim="800000"/>
              <a:headEnd/>
              <a:tailEnd/>
            </a:ln>
          </p:spPr>
          <p:txBody>
            <a:bodyPr wrap="none" lIns="0" tIns="0" rIns="0" bIns="0">
              <a:spAutoFit/>
            </a:bodyPr>
            <a:lstStyle/>
            <a:p>
              <a:pPr eaLnBrk="0" hangingPunct="0"/>
              <a:r>
                <a:rPr lang="en-US" sz="3300" i="1">
                  <a:latin typeface="Times New Roman" pitchFamily="18" charset="0"/>
                  <a:ea typeface="ＭＳ Ｐゴシック"/>
                  <a:cs typeface="ＭＳ Ｐゴシック"/>
                </a:rPr>
                <a:t>C</a:t>
              </a:r>
              <a:endParaRPr lang="en-US" sz="2400">
                <a:latin typeface="Times New Roman" pitchFamily="18" charset="0"/>
                <a:ea typeface="ＭＳ Ｐゴシック"/>
                <a:cs typeface="ＭＳ Ｐゴシック"/>
              </a:endParaRPr>
            </a:p>
          </p:txBody>
        </p:sp>
        <p:sp>
          <p:nvSpPr>
            <p:cNvPr id="31794" name="Rectangle 47"/>
            <p:cNvSpPr>
              <a:spLocks noChangeArrowheads="1"/>
            </p:cNvSpPr>
            <p:nvPr/>
          </p:nvSpPr>
          <p:spPr bwMode="auto">
            <a:xfrm>
              <a:off x="2003" y="1826"/>
              <a:ext cx="173" cy="184"/>
            </a:xfrm>
            <a:prstGeom prst="rect">
              <a:avLst/>
            </a:prstGeom>
            <a:noFill/>
            <a:ln w="9525">
              <a:noFill/>
              <a:miter lim="800000"/>
              <a:headEnd/>
              <a:tailEnd/>
            </a:ln>
          </p:spPr>
          <p:txBody>
            <a:bodyPr wrap="none" lIns="0" tIns="0" rIns="0" bIns="0">
              <a:spAutoFit/>
            </a:bodyPr>
            <a:lstStyle/>
            <a:p>
              <a:pPr eaLnBrk="0" hangingPunct="0"/>
              <a:r>
                <a:rPr lang="en-US" sz="1900" i="1" dirty="0" err="1">
                  <a:latin typeface="Times New Roman" pitchFamily="18" charset="0"/>
                  <a:ea typeface="ＭＳ Ｐゴシック"/>
                  <a:cs typeface="ＭＳ Ｐゴシック"/>
                </a:rPr>
                <a:t>bg</a:t>
              </a:r>
              <a:endParaRPr lang="en-US" sz="2400" dirty="0">
                <a:latin typeface="Times New Roman" pitchFamily="18" charset="0"/>
                <a:ea typeface="ＭＳ Ｐゴシック"/>
                <a:cs typeface="ＭＳ Ｐゴシック"/>
              </a:endParaRPr>
            </a:p>
          </p:txBody>
        </p:sp>
        <p:sp>
          <p:nvSpPr>
            <p:cNvPr id="31795" name="Rectangle 48"/>
            <p:cNvSpPr>
              <a:spLocks noChangeArrowheads="1"/>
            </p:cNvSpPr>
            <p:nvPr/>
          </p:nvSpPr>
          <p:spPr bwMode="auto">
            <a:xfrm>
              <a:off x="2166" y="1693"/>
              <a:ext cx="162" cy="317"/>
            </a:xfrm>
            <a:prstGeom prst="rect">
              <a:avLst/>
            </a:prstGeom>
            <a:noFill/>
            <a:ln w="9525">
              <a:noFill/>
              <a:miter lim="800000"/>
              <a:headEnd/>
              <a:tailEnd/>
            </a:ln>
          </p:spPr>
          <p:txBody>
            <a:bodyPr wrap="none" lIns="0" tIns="0" rIns="0" bIns="0">
              <a:spAutoFit/>
            </a:bodyPr>
            <a:lstStyle/>
            <a:p>
              <a:pPr eaLnBrk="0" hangingPunct="0"/>
              <a:r>
                <a:rPr lang="en-US" sz="3300">
                  <a:latin typeface="Times New Roman" pitchFamily="18" charset="0"/>
                  <a:ea typeface="ＭＳ Ｐゴシック"/>
                  <a:cs typeface="ＭＳ Ｐゴシック"/>
                  <a:sym typeface="Symbol" pitchFamily="18" charset="2"/>
                </a:rPr>
                <a:t></a:t>
              </a:r>
            </a:p>
          </p:txBody>
        </p:sp>
        <p:sp>
          <p:nvSpPr>
            <p:cNvPr id="31796" name="Rectangle 49"/>
            <p:cNvSpPr>
              <a:spLocks noChangeArrowheads="1"/>
            </p:cNvSpPr>
            <p:nvPr/>
          </p:nvSpPr>
          <p:spPr bwMode="auto">
            <a:xfrm>
              <a:off x="2339" y="1826"/>
              <a:ext cx="173" cy="184"/>
            </a:xfrm>
            <a:prstGeom prst="rect">
              <a:avLst/>
            </a:prstGeom>
            <a:noFill/>
            <a:ln w="9525">
              <a:noFill/>
              <a:miter lim="800000"/>
              <a:headEnd/>
              <a:tailEnd/>
            </a:ln>
          </p:spPr>
          <p:txBody>
            <a:bodyPr wrap="none" lIns="0" tIns="0" rIns="0" bIns="0">
              <a:spAutoFit/>
            </a:bodyPr>
            <a:lstStyle/>
            <a:p>
              <a:pPr eaLnBrk="0" hangingPunct="0"/>
              <a:r>
                <a:rPr lang="en-US" sz="1900" i="1">
                  <a:latin typeface="Times New Roman" pitchFamily="18" charset="0"/>
                  <a:ea typeface="ＭＳ Ｐゴシック"/>
                  <a:cs typeface="ＭＳ Ｐゴシック"/>
                </a:rPr>
                <a:t>bg</a:t>
              </a:r>
              <a:endParaRPr lang="en-US" sz="2400">
                <a:latin typeface="Times New Roman" pitchFamily="18" charset="0"/>
                <a:ea typeface="ＭＳ Ｐゴシック"/>
                <a:cs typeface="ＭＳ Ｐゴシック"/>
              </a:endParaRPr>
            </a:p>
          </p:txBody>
        </p:sp>
        <p:sp>
          <p:nvSpPr>
            <p:cNvPr id="31797" name="Rectangle 50"/>
            <p:cNvSpPr>
              <a:spLocks noChangeArrowheads="1"/>
            </p:cNvSpPr>
            <p:nvPr/>
          </p:nvSpPr>
          <p:spPr bwMode="auto">
            <a:xfrm>
              <a:off x="2545" y="1693"/>
              <a:ext cx="149" cy="317"/>
            </a:xfrm>
            <a:prstGeom prst="rect">
              <a:avLst/>
            </a:prstGeom>
            <a:noFill/>
            <a:ln w="9525">
              <a:noFill/>
              <a:miter lim="800000"/>
              <a:headEnd/>
              <a:tailEnd/>
            </a:ln>
          </p:spPr>
          <p:txBody>
            <a:bodyPr wrap="none" lIns="0" tIns="0" rIns="0" bIns="0">
              <a:spAutoFit/>
            </a:bodyPr>
            <a:lstStyle/>
            <a:p>
              <a:pPr eaLnBrk="0" hangingPunct="0"/>
              <a:r>
                <a:rPr lang="en-US" sz="3300">
                  <a:latin typeface="Times New Roman" pitchFamily="18" charset="0"/>
                  <a:ea typeface="ＭＳ Ｐゴシック"/>
                  <a:cs typeface="ＭＳ Ｐゴシック"/>
                </a:rPr>
                <a:t>+</a:t>
              </a:r>
              <a:endParaRPr lang="en-US" sz="2400">
                <a:latin typeface="Times New Roman" pitchFamily="18" charset="0"/>
                <a:ea typeface="ＭＳ Ｐゴシック"/>
                <a:cs typeface="ＭＳ Ｐゴシック"/>
              </a:endParaRPr>
            </a:p>
          </p:txBody>
        </p:sp>
        <p:sp>
          <p:nvSpPr>
            <p:cNvPr id="31798" name="Rectangle 51"/>
            <p:cNvSpPr>
              <a:spLocks noChangeArrowheads="1"/>
            </p:cNvSpPr>
            <p:nvPr/>
          </p:nvSpPr>
          <p:spPr bwMode="auto">
            <a:xfrm>
              <a:off x="2719" y="1680"/>
              <a:ext cx="199" cy="320"/>
            </a:xfrm>
            <a:prstGeom prst="rect">
              <a:avLst/>
            </a:prstGeom>
            <a:noFill/>
            <a:ln w="9525">
              <a:noFill/>
              <a:miter lim="800000"/>
              <a:headEnd/>
              <a:tailEnd/>
            </a:ln>
          </p:spPr>
          <p:txBody>
            <a:bodyPr wrap="none" lIns="0" tIns="0" rIns="0" bIns="0">
              <a:spAutoFit/>
            </a:bodyPr>
            <a:lstStyle/>
            <a:p>
              <a:pPr eaLnBrk="0" hangingPunct="0"/>
              <a:r>
                <a:rPr lang="en-US" sz="3300" i="1">
                  <a:latin typeface="Times New Roman" pitchFamily="18" charset="0"/>
                  <a:ea typeface="ＭＳ Ｐゴシック"/>
                  <a:cs typeface="ＭＳ Ｐゴシック"/>
                </a:rPr>
                <a:t>C</a:t>
              </a:r>
              <a:endParaRPr lang="en-US" sz="2400">
                <a:latin typeface="Times New Roman" pitchFamily="18" charset="0"/>
                <a:ea typeface="ＭＳ Ｐゴシック"/>
                <a:cs typeface="ＭＳ Ｐゴシック"/>
              </a:endParaRPr>
            </a:p>
          </p:txBody>
        </p:sp>
        <p:sp>
          <p:nvSpPr>
            <p:cNvPr id="31799" name="Rectangle 52"/>
            <p:cNvSpPr>
              <a:spLocks noChangeArrowheads="1"/>
            </p:cNvSpPr>
            <p:nvPr/>
          </p:nvSpPr>
          <p:spPr bwMode="auto">
            <a:xfrm>
              <a:off x="2892" y="1826"/>
              <a:ext cx="137" cy="184"/>
            </a:xfrm>
            <a:prstGeom prst="rect">
              <a:avLst/>
            </a:prstGeom>
            <a:noFill/>
            <a:ln w="9525">
              <a:noFill/>
              <a:miter lim="800000"/>
              <a:headEnd/>
              <a:tailEnd/>
            </a:ln>
          </p:spPr>
          <p:txBody>
            <a:bodyPr wrap="none" lIns="0" tIns="0" rIns="0" bIns="0">
              <a:spAutoFit/>
            </a:bodyPr>
            <a:lstStyle/>
            <a:p>
              <a:pPr eaLnBrk="0" hangingPunct="0"/>
              <a:r>
                <a:rPr lang="en-US" sz="1900" i="1">
                  <a:latin typeface="Times New Roman" pitchFamily="18" charset="0"/>
                  <a:ea typeface="ＭＳ Ｐゴシック"/>
                  <a:cs typeface="ＭＳ Ｐゴシック"/>
                </a:rPr>
                <a:t>ff</a:t>
              </a:r>
              <a:endParaRPr lang="en-US" sz="2400">
                <a:latin typeface="Times New Roman" pitchFamily="18" charset="0"/>
                <a:ea typeface="ＭＳ Ｐゴシック"/>
                <a:cs typeface="ＭＳ Ｐゴシック"/>
              </a:endParaRPr>
            </a:p>
          </p:txBody>
        </p:sp>
        <p:sp>
          <p:nvSpPr>
            <p:cNvPr id="31800" name="Rectangle 53"/>
            <p:cNvSpPr>
              <a:spLocks noChangeArrowheads="1"/>
            </p:cNvSpPr>
            <p:nvPr/>
          </p:nvSpPr>
          <p:spPr bwMode="auto">
            <a:xfrm>
              <a:off x="3020" y="1693"/>
              <a:ext cx="162" cy="317"/>
            </a:xfrm>
            <a:prstGeom prst="rect">
              <a:avLst/>
            </a:prstGeom>
            <a:noFill/>
            <a:ln w="9525">
              <a:noFill/>
              <a:miter lim="800000"/>
              <a:headEnd/>
              <a:tailEnd/>
            </a:ln>
          </p:spPr>
          <p:txBody>
            <a:bodyPr wrap="none" lIns="0" tIns="0" rIns="0" bIns="0">
              <a:spAutoFit/>
            </a:bodyPr>
            <a:lstStyle/>
            <a:p>
              <a:pPr eaLnBrk="0" hangingPunct="0"/>
              <a:r>
                <a:rPr lang="en-US" sz="3300">
                  <a:latin typeface="Times New Roman" pitchFamily="18" charset="0"/>
                  <a:ea typeface="ＭＳ Ｐゴシック"/>
                  <a:cs typeface="ＭＳ Ｐゴシック"/>
                  <a:sym typeface="Symbol" pitchFamily="18" charset="2"/>
                </a:rPr>
                <a:t></a:t>
              </a:r>
            </a:p>
          </p:txBody>
        </p:sp>
        <p:sp>
          <p:nvSpPr>
            <p:cNvPr id="31801" name="Rectangle 54"/>
            <p:cNvSpPr>
              <a:spLocks noChangeArrowheads="1"/>
            </p:cNvSpPr>
            <p:nvPr/>
          </p:nvSpPr>
          <p:spPr bwMode="auto">
            <a:xfrm>
              <a:off x="3193" y="1826"/>
              <a:ext cx="137" cy="184"/>
            </a:xfrm>
            <a:prstGeom prst="rect">
              <a:avLst/>
            </a:prstGeom>
            <a:noFill/>
            <a:ln w="9525">
              <a:noFill/>
              <a:miter lim="800000"/>
              <a:headEnd/>
              <a:tailEnd/>
            </a:ln>
          </p:spPr>
          <p:txBody>
            <a:bodyPr wrap="none" lIns="0" tIns="0" rIns="0" bIns="0">
              <a:spAutoFit/>
            </a:bodyPr>
            <a:lstStyle/>
            <a:p>
              <a:pPr eaLnBrk="0" hangingPunct="0"/>
              <a:r>
                <a:rPr lang="en-US" sz="1900" i="1">
                  <a:latin typeface="Times New Roman" pitchFamily="18" charset="0"/>
                  <a:ea typeface="ＭＳ Ｐゴシック"/>
                  <a:cs typeface="ＭＳ Ｐゴシック"/>
                </a:rPr>
                <a:t>ff</a:t>
              </a:r>
              <a:endParaRPr lang="en-US" sz="2400">
                <a:latin typeface="Times New Roman" pitchFamily="18" charset="0"/>
                <a:ea typeface="ＭＳ Ｐゴシック"/>
                <a:cs typeface="ＭＳ Ｐゴシック"/>
              </a:endParaRPr>
            </a:p>
          </p:txBody>
        </p:sp>
        <p:sp>
          <p:nvSpPr>
            <p:cNvPr id="31802" name="Rectangle 55"/>
            <p:cNvSpPr>
              <a:spLocks noChangeArrowheads="1"/>
            </p:cNvSpPr>
            <p:nvPr/>
          </p:nvSpPr>
          <p:spPr bwMode="auto">
            <a:xfrm>
              <a:off x="3367" y="1693"/>
              <a:ext cx="149" cy="317"/>
            </a:xfrm>
            <a:prstGeom prst="rect">
              <a:avLst/>
            </a:prstGeom>
            <a:noFill/>
            <a:ln w="9525">
              <a:noFill/>
              <a:miter lim="800000"/>
              <a:headEnd/>
              <a:tailEnd/>
            </a:ln>
          </p:spPr>
          <p:txBody>
            <a:bodyPr wrap="none" lIns="0" tIns="0" rIns="0" bIns="0">
              <a:spAutoFit/>
            </a:bodyPr>
            <a:lstStyle/>
            <a:p>
              <a:pPr eaLnBrk="0" hangingPunct="0"/>
              <a:r>
                <a:rPr lang="en-US" sz="3300">
                  <a:latin typeface="Times New Roman" pitchFamily="18" charset="0"/>
                  <a:ea typeface="ＭＳ Ｐゴシック"/>
                  <a:cs typeface="ＭＳ Ｐゴシック"/>
                </a:rPr>
                <a:t>+</a:t>
              </a:r>
              <a:endParaRPr lang="en-US" sz="2400">
                <a:latin typeface="Times New Roman" pitchFamily="18" charset="0"/>
                <a:ea typeface="ＭＳ Ｐゴシック"/>
                <a:cs typeface="ＭＳ Ｐゴシック"/>
              </a:endParaRPr>
            </a:p>
          </p:txBody>
        </p:sp>
        <p:sp>
          <p:nvSpPr>
            <p:cNvPr id="31803" name="Rectangle 56"/>
            <p:cNvSpPr>
              <a:spLocks noChangeArrowheads="1"/>
            </p:cNvSpPr>
            <p:nvPr/>
          </p:nvSpPr>
          <p:spPr bwMode="auto">
            <a:xfrm>
              <a:off x="3540" y="1680"/>
              <a:ext cx="199" cy="320"/>
            </a:xfrm>
            <a:prstGeom prst="rect">
              <a:avLst/>
            </a:prstGeom>
            <a:noFill/>
            <a:ln w="9525">
              <a:noFill/>
              <a:miter lim="800000"/>
              <a:headEnd/>
              <a:tailEnd/>
            </a:ln>
          </p:spPr>
          <p:txBody>
            <a:bodyPr wrap="none" lIns="0" tIns="0" rIns="0" bIns="0">
              <a:spAutoFit/>
            </a:bodyPr>
            <a:lstStyle/>
            <a:p>
              <a:pPr eaLnBrk="0" hangingPunct="0"/>
              <a:r>
                <a:rPr lang="en-US" sz="3300" i="1">
                  <a:latin typeface="Times New Roman" pitchFamily="18" charset="0"/>
                  <a:ea typeface="ＭＳ Ｐゴシック"/>
                  <a:cs typeface="ＭＳ Ｐゴシック"/>
                </a:rPr>
                <a:t>C</a:t>
              </a:r>
              <a:endParaRPr lang="en-US" sz="2400">
                <a:latin typeface="Times New Roman" pitchFamily="18" charset="0"/>
                <a:ea typeface="ＭＳ Ｐゴシック"/>
                <a:cs typeface="ＭＳ Ｐゴシック"/>
              </a:endParaRPr>
            </a:p>
          </p:txBody>
        </p:sp>
        <p:sp>
          <p:nvSpPr>
            <p:cNvPr id="31804" name="Rectangle 57"/>
            <p:cNvSpPr>
              <a:spLocks noChangeArrowheads="1"/>
            </p:cNvSpPr>
            <p:nvPr/>
          </p:nvSpPr>
          <p:spPr bwMode="auto">
            <a:xfrm>
              <a:off x="3714" y="1826"/>
              <a:ext cx="72" cy="184"/>
            </a:xfrm>
            <a:prstGeom prst="rect">
              <a:avLst/>
            </a:prstGeom>
            <a:noFill/>
            <a:ln w="9525">
              <a:noFill/>
              <a:miter lim="800000"/>
              <a:headEnd/>
              <a:tailEnd/>
            </a:ln>
          </p:spPr>
          <p:txBody>
            <a:bodyPr wrap="none" lIns="0" tIns="0" rIns="0" bIns="0">
              <a:spAutoFit/>
            </a:bodyPr>
            <a:lstStyle/>
            <a:p>
              <a:pPr eaLnBrk="0" hangingPunct="0"/>
              <a:r>
                <a:rPr lang="en-US" sz="1900" i="1">
                  <a:latin typeface="Times New Roman" pitchFamily="18" charset="0"/>
                  <a:ea typeface="ＭＳ Ｐゴシック"/>
                  <a:cs typeface="ＭＳ Ｐゴシック"/>
                </a:rPr>
                <a:t>r</a:t>
              </a:r>
              <a:endParaRPr lang="en-US" sz="2400">
                <a:latin typeface="Times New Roman" pitchFamily="18" charset="0"/>
                <a:ea typeface="ＭＳ Ｐゴシック"/>
                <a:cs typeface="ＭＳ Ｐゴシック"/>
              </a:endParaRPr>
            </a:p>
          </p:txBody>
        </p:sp>
        <p:sp>
          <p:nvSpPr>
            <p:cNvPr id="31805" name="Rectangle 58"/>
            <p:cNvSpPr>
              <a:spLocks noChangeArrowheads="1"/>
            </p:cNvSpPr>
            <p:nvPr/>
          </p:nvSpPr>
          <p:spPr bwMode="auto">
            <a:xfrm>
              <a:off x="3800" y="1693"/>
              <a:ext cx="162" cy="317"/>
            </a:xfrm>
            <a:prstGeom prst="rect">
              <a:avLst/>
            </a:prstGeom>
            <a:noFill/>
            <a:ln w="9525">
              <a:noFill/>
              <a:miter lim="800000"/>
              <a:headEnd/>
              <a:tailEnd/>
            </a:ln>
          </p:spPr>
          <p:txBody>
            <a:bodyPr wrap="none" lIns="0" tIns="0" rIns="0" bIns="0">
              <a:spAutoFit/>
            </a:bodyPr>
            <a:lstStyle/>
            <a:p>
              <a:pPr eaLnBrk="0" hangingPunct="0"/>
              <a:r>
                <a:rPr lang="en-US" sz="3300">
                  <a:latin typeface="Times New Roman" pitchFamily="18" charset="0"/>
                  <a:ea typeface="ＭＳ Ｐゴシック"/>
                  <a:cs typeface="ＭＳ Ｐゴシック"/>
                  <a:sym typeface="Symbol" pitchFamily="18" charset="2"/>
                </a:rPr>
                <a:t></a:t>
              </a:r>
            </a:p>
          </p:txBody>
        </p:sp>
        <p:sp>
          <p:nvSpPr>
            <p:cNvPr id="31806" name="Rectangle 59"/>
            <p:cNvSpPr>
              <a:spLocks noChangeArrowheads="1"/>
            </p:cNvSpPr>
            <p:nvPr/>
          </p:nvSpPr>
          <p:spPr bwMode="auto">
            <a:xfrm>
              <a:off x="3974" y="1826"/>
              <a:ext cx="72" cy="184"/>
            </a:xfrm>
            <a:prstGeom prst="rect">
              <a:avLst/>
            </a:prstGeom>
            <a:noFill/>
            <a:ln w="9525">
              <a:noFill/>
              <a:miter lim="800000"/>
              <a:headEnd/>
              <a:tailEnd/>
            </a:ln>
          </p:spPr>
          <p:txBody>
            <a:bodyPr wrap="none" lIns="0" tIns="0" rIns="0" bIns="0">
              <a:spAutoFit/>
            </a:bodyPr>
            <a:lstStyle/>
            <a:p>
              <a:pPr eaLnBrk="0" hangingPunct="0"/>
              <a:r>
                <a:rPr lang="en-US" sz="1900" i="1">
                  <a:latin typeface="Times New Roman" pitchFamily="18" charset="0"/>
                  <a:ea typeface="ＭＳ Ｐゴシック"/>
                  <a:cs typeface="ＭＳ Ｐゴシック"/>
                </a:rPr>
                <a:t>r</a:t>
              </a:r>
              <a:endParaRPr lang="en-US" sz="2400">
                <a:latin typeface="Times New Roman" pitchFamily="18" charset="0"/>
                <a:ea typeface="ＭＳ Ｐゴシック"/>
                <a:cs typeface="ＭＳ Ｐゴシック"/>
              </a:endParaRPr>
            </a:p>
          </p:txBody>
        </p:sp>
      </p:grpSp>
      <p:sp>
        <p:nvSpPr>
          <p:cNvPr id="31749" name="Rectangle 60"/>
          <p:cNvSpPr>
            <a:spLocks noChangeArrowheads="1"/>
          </p:cNvSpPr>
          <p:nvPr/>
        </p:nvSpPr>
        <p:spPr bwMode="auto">
          <a:xfrm>
            <a:off x="2822575" y="3187700"/>
            <a:ext cx="179536" cy="646331"/>
          </a:xfrm>
          <a:prstGeom prst="rect">
            <a:avLst/>
          </a:prstGeom>
          <a:noFill/>
          <a:ln w="9525">
            <a:noFill/>
            <a:miter lim="800000"/>
            <a:headEnd/>
            <a:tailEnd/>
          </a:ln>
        </p:spPr>
        <p:txBody>
          <a:bodyPr wrap="none" lIns="0" tIns="0" rIns="0" bIns="0">
            <a:spAutoFit/>
          </a:bodyPr>
          <a:lstStyle/>
          <a:p>
            <a:pPr eaLnBrk="0" hangingPunct="0"/>
            <a:r>
              <a:rPr lang="en-US" sz="4200" b="1">
                <a:latin typeface="Times New Roman" pitchFamily="18" charset="0"/>
                <a:ea typeface="ＭＳ Ｐゴシック"/>
                <a:cs typeface="ＭＳ Ｐゴシック"/>
              </a:rPr>
              <a:t>(</a:t>
            </a:r>
            <a:endParaRPr lang="en-US" sz="2400" b="1">
              <a:latin typeface="Times New Roman" pitchFamily="18" charset="0"/>
              <a:ea typeface="ＭＳ Ｐゴシック"/>
              <a:cs typeface="ＭＳ Ｐゴシック"/>
            </a:endParaRPr>
          </a:p>
        </p:txBody>
      </p:sp>
      <p:sp>
        <p:nvSpPr>
          <p:cNvPr id="31750" name="Rectangle 61"/>
          <p:cNvSpPr>
            <a:spLocks noChangeArrowheads="1"/>
          </p:cNvSpPr>
          <p:nvPr/>
        </p:nvSpPr>
        <p:spPr bwMode="auto">
          <a:xfrm>
            <a:off x="5033963" y="3187700"/>
            <a:ext cx="179361" cy="646331"/>
          </a:xfrm>
          <a:prstGeom prst="rect">
            <a:avLst/>
          </a:prstGeom>
          <a:noFill/>
          <a:ln w="9525">
            <a:noFill/>
            <a:miter lim="800000"/>
            <a:headEnd/>
            <a:tailEnd/>
          </a:ln>
        </p:spPr>
        <p:txBody>
          <a:bodyPr wrap="none" lIns="0" tIns="0" rIns="0" bIns="0">
            <a:spAutoFit/>
          </a:bodyPr>
          <a:lstStyle/>
          <a:p>
            <a:pPr eaLnBrk="0" hangingPunct="0"/>
            <a:r>
              <a:rPr lang="en-US" sz="4200" b="1">
                <a:latin typeface="Times New Roman" pitchFamily="18" charset="0"/>
                <a:ea typeface="ＭＳ Ｐゴシック"/>
                <a:cs typeface="ＭＳ Ｐゴシック"/>
              </a:rPr>
              <a:t>)</a:t>
            </a:r>
            <a:endParaRPr lang="en-US" sz="2400" b="1">
              <a:latin typeface="Times New Roman" pitchFamily="18" charset="0"/>
              <a:ea typeface="ＭＳ Ｐゴシック"/>
              <a:cs typeface="ＭＳ Ｐゴシック"/>
            </a:endParaRPr>
          </a:p>
        </p:txBody>
      </p:sp>
      <p:sp>
        <p:nvSpPr>
          <p:cNvPr id="31751" name="Rectangle 62"/>
          <p:cNvSpPr>
            <a:spLocks noChangeArrowheads="1"/>
          </p:cNvSpPr>
          <p:nvPr/>
        </p:nvSpPr>
        <p:spPr bwMode="auto">
          <a:xfrm>
            <a:off x="6302375" y="3187700"/>
            <a:ext cx="179361" cy="646331"/>
          </a:xfrm>
          <a:prstGeom prst="rect">
            <a:avLst/>
          </a:prstGeom>
          <a:noFill/>
          <a:ln w="9525">
            <a:noFill/>
            <a:miter lim="800000"/>
            <a:headEnd/>
            <a:tailEnd/>
          </a:ln>
        </p:spPr>
        <p:txBody>
          <a:bodyPr wrap="none" lIns="0" tIns="0" rIns="0" bIns="0">
            <a:spAutoFit/>
          </a:bodyPr>
          <a:lstStyle/>
          <a:p>
            <a:pPr eaLnBrk="0" hangingPunct="0"/>
            <a:r>
              <a:rPr lang="en-US" sz="4200">
                <a:latin typeface="Times New Roman" pitchFamily="18" charset="0"/>
                <a:ea typeface="ＭＳ Ｐゴシック"/>
                <a:cs typeface="ＭＳ Ｐゴシック"/>
              </a:rPr>
              <a:t>(</a:t>
            </a:r>
            <a:endParaRPr lang="en-US" sz="2400">
              <a:latin typeface="Times New Roman" pitchFamily="18" charset="0"/>
              <a:ea typeface="ＭＳ Ｐゴシック"/>
              <a:cs typeface="ＭＳ Ｐゴシック"/>
            </a:endParaRPr>
          </a:p>
        </p:txBody>
      </p:sp>
      <p:sp>
        <p:nvSpPr>
          <p:cNvPr id="31752" name="Rectangle 64"/>
          <p:cNvSpPr>
            <a:spLocks noChangeArrowheads="1"/>
          </p:cNvSpPr>
          <p:nvPr/>
        </p:nvSpPr>
        <p:spPr bwMode="auto">
          <a:xfrm>
            <a:off x="808038" y="3576638"/>
            <a:ext cx="425865" cy="646331"/>
          </a:xfrm>
          <a:prstGeom prst="rect">
            <a:avLst/>
          </a:prstGeom>
          <a:noFill/>
          <a:ln w="9525">
            <a:noFill/>
            <a:miter lim="800000"/>
            <a:headEnd/>
            <a:tailEnd/>
          </a:ln>
        </p:spPr>
        <p:txBody>
          <a:bodyPr wrap="none" lIns="0" tIns="0" rIns="0" bIns="0">
            <a:spAutoFit/>
          </a:bodyPr>
          <a:lstStyle/>
          <a:p>
            <a:pPr eaLnBrk="0" hangingPunct="0"/>
            <a:r>
              <a:rPr lang="en-US" sz="4200" b="1" i="1">
                <a:latin typeface="Times New Roman" pitchFamily="18" charset="0"/>
                <a:ea typeface="ＭＳ Ｐゴシック"/>
                <a:cs typeface="ＭＳ Ｐゴシック"/>
              </a:rPr>
              <a:t>C</a:t>
            </a:r>
            <a:endParaRPr lang="en-US" sz="2400" b="1">
              <a:latin typeface="Times New Roman" pitchFamily="18" charset="0"/>
              <a:ea typeface="ＭＳ Ｐゴシック"/>
              <a:cs typeface="ＭＳ Ｐゴシック"/>
            </a:endParaRPr>
          </a:p>
        </p:txBody>
      </p:sp>
      <p:sp>
        <p:nvSpPr>
          <p:cNvPr id="31753" name="Rectangle 65"/>
          <p:cNvSpPr>
            <a:spLocks noChangeArrowheads="1"/>
          </p:cNvSpPr>
          <p:nvPr/>
        </p:nvSpPr>
        <p:spPr bwMode="auto">
          <a:xfrm>
            <a:off x="1158875" y="3873500"/>
            <a:ext cx="320601" cy="384721"/>
          </a:xfrm>
          <a:prstGeom prst="rect">
            <a:avLst/>
          </a:prstGeom>
          <a:noFill/>
          <a:ln w="9525">
            <a:noFill/>
            <a:miter lim="800000"/>
            <a:headEnd/>
            <a:tailEnd/>
          </a:ln>
        </p:spPr>
        <p:txBody>
          <a:bodyPr wrap="none" lIns="0" tIns="0" rIns="0" bIns="0">
            <a:spAutoFit/>
          </a:bodyPr>
          <a:lstStyle/>
          <a:p>
            <a:pPr eaLnBrk="0" hangingPunct="0"/>
            <a:r>
              <a:rPr lang="en-US" sz="2500" b="1" i="1">
                <a:latin typeface="Times New Roman" pitchFamily="18" charset="0"/>
                <a:ea typeface="ＭＳ Ｐゴシック"/>
                <a:cs typeface="ＭＳ Ｐゴシック"/>
              </a:rPr>
              <a:t>ff</a:t>
            </a:r>
            <a:endParaRPr lang="en-US" sz="2400" b="1">
              <a:latin typeface="Times New Roman" pitchFamily="18" charset="0"/>
              <a:ea typeface="ＭＳ Ｐゴシック"/>
              <a:cs typeface="ＭＳ Ｐゴシック"/>
            </a:endParaRPr>
          </a:p>
        </p:txBody>
      </p:sp>
      <p:sp>
        <p:nvSpPr>
          <p:cNvPr id="31754" name="Rectangle 66"/>
          <p:cNvSpPr>
            <a:spLocks noChangeArrowheads="1"/>
          </p:cNvSpPr>
          <p:nvPr/>
        </p:nvSpPr>
        <p:spPr bwMode="auto">
          <a:xfrm>
            <a:off x="1549400" y="3603625"/>
            <a:ext cx="306912" cy="646331"/>
          </a:xfrm>
          <a:prstGeom prst="rect">
            <a:avLst/>
          </a:prstGeom>
          <a:noFill/>
          <a:ln w="9525">
            <a:noFill/>
            <a:miter lim="800000"/>
            <a:headEnd/>
            <a:tailEnd/>
          </a:ln>
        </p:spPr>
        <p:txBody>
          <a:bodyPr wrap="none" lIns="0" tIns="0" rIns="0" bIns="0">
            <a:spAutoFit/>
          </a:bodyPr>
          <a:lstStyle/>
          <a:p>
            <a:pPr eaLnBrk="0" hangingPunct="0"/>
            <a:r>
              <a:rPr lang="en-US" sz="4200" b="1">
                <a:latin typeface="Times New Roman" pitchFamily="18" charset="0"/>
                <a:ea typeface="ＭＳ Ｐゴシック"/>
                <a:cs typeface="ＭＳ Ｐゴシック"/>
              </a:rPr>
              <a:t>=</a:t>
            </a:r>
            <a:endParaRPr lang="en-US" sz="2400" b="1">
              <a:latin typeface="Times New Roman" pitchFamily="18" charset="0"/>
              <a:ea typeface="ＭＳ Ｐゴシック"/>
              <a:cs typeface="ＭＳ Ｐゴシック"/>
            </a:endParaRPr>
          </a:p>
        </p:txBody>
      </p:sp>
      <p:sp>
        <p:nvSpPr>
          <p:cNvPr id="31755" name="Rectangle 67"/>
          <p:cNvSpPr>
            <a:spLocks noChangeArrowheads="1"/>
          </p:cNvSpPr>
          <p:nvPr/>
        </p:nvSpPr>
        <p:spPr bwMode="auto">
          <a:xfrm>
            <a:off x="2032000" y="3181350"/>
            <a:ext cx="425865" cy="646331"/>
          </a:xfrm>
          <a:prstGeom prst="rect">
            <a:avLst/>
          </a:prstGeom>
          <a:noFill/>
          <a:ln w="9525">
            <a:noFill/>
            <a:miter lim="800000"/>
            <a:headEnd/>
            <a:tailEnd/>
          </a:ln>
        </p:spPr>
        <p:txBody>
          <a:bodyPr wrap="none" lIns="0" tIns="0" rIns="0" bIns="0">
            <a:spAutoFit/>
          </a:bodyPr>
          <a:lstStyle/>
          <a:p>
            <a:pPr eaLnBrk="0" hangingPunct="0"/>
            <a:r>
              <a:rPr lang="en-US" sz="4200" b="1" i="1">
                <a:latin typeface="Times New Roman" pitchFamily="18" charset="0"/>
                <a:ea typeface="ＭＳ Ｐゴシック"/>
                <a:cs typeface="ＭＳ Ｐゴシック"/>
              </a:rPr>
              <a:t>C</a:t>
            </a:r>
            <a:endParaRPr lang="en-US" sz="2400" b="1">
              <a:latin typeface="Times New Roman" pitchFamily="18" charset="0"/>
              <a:ea typeface="ＭＳ Ｐゴシック"/>
              <a:cs typeface="ＭＳ Ｐゴシック"/>
            </a:endParaRPr>
          </a:p>
        </p:txBody>
      </p:sp>
      <p:sp>
        <p:nvSpPr>
          <p:cNvPr id="31756" name="Rectangle 68"/>
          <p:cNvSpPr>
            <a:spLocks noChangeArrowheads="1"/>
          </p:cNvSpPr>
          <p:nvPr/>
        </p:nvSpPr>
        <p:spPr bwMode="auto">
          <a:xfrm>
            <a:off x="2382838" y="3478213"/>
            <a:ext cx="471283" cy="384721"/>
          </a:xfrm>
          <a:prstGeom prst="rect">
            <a:avLst/>
          </a:prstGeom>
          <a:noFill/>
          <a:ln w="9525">
            <a:noFill/>
            <a:miter lim="800000"/>
            <a:headEnd/>
            <a:tailEnd/>
          </a:ln>
        </p:spPr>
        <p:txBody>
          <a:bodyPr wrap="none" lIns="0" tIns="0" rIns="0" bIns="0">
            <a:spAutoFit/>
          </a:bodyPr>
          <a:lstStyle/>
          <a:p>
            <a:pPr eaLnBrk="0" hangingPunct="0"/>
            <a:r>
              <a:rPr lang="en-US" sz="2500" b="1" i="1">
                <a:latin typeface="Times New Roman" pitchFamily="18" charset="0"/>
                <a:ea typeface="ＭＳ Ｐゴシック"/>
                <a:cs typeface="ＭＳ Ｐゴシック"/>
              </a:rPr>
              <a:t>obs</a:t>
            </a:r>
            <a:endParaRPr lang="en-US" sz="2400" b="1">
              <a:latin typeface="Times New Roman" pitchFamily="18" charset="0"/>
              <a:ea typeface="ＭＳ Ｐゴシック"/>
              <a:cs typeface="ＭＳ Ｐゴシック"/>
            </a:endParaRPr>
          </a:p>
        </p:txBody>
      </p:sp>
      <p:sp>
        <p:nvSpPr>
          <p:cNvPr id="31757" name="Rectangle 69"/>
          <p:cNvSpPr>
            <a:spLocks noChangeArrowheads="1"/>
          </p:cNvSpPr>
          <p:nvPr/>
        </p:nvSpPr>
        <p:spPr bwMode="auto">
          <a:xfrm>
            <a:off x="3036888" y="3208338"/>
            <a:ext cx="333425" cy="646331"/>
          </a:xfrm>
          <a:prstGeom prst="rect">
            <a:avLst/>
          </a:prstGeom>
          <a:noFill/>
          <a:ln w="9525">
            <a:noFill/>
            <a:miter lim="800000"/>
            <a:headEnd/>
            <a:tailEnd/>
          </a:ln>
        </p:spPr>
        <p:txBody>
          <a:bodyPr wrap="none" lIns="0" tIns="0" rIns="0" bIns="0">
            <a:spAutoFit/>
          </a:bodyPr>
          <a:lstStyle/>
          <a:p>
            <a:pPr eaLnBrk="0" hangingPunct="0"/>
            <a:r>
              <a:rPr lang="en-US" sz="4200" b="1">
                <a:latin typeface="Times New Roman" pitchFamily="18" charset="0"/>
                <a:ea typeface="ＭＳ Ｐゴシック"/>
                <a:cs typeface="ＭＳ Ｐゴシック"/>
                <a:sym typeface="Symbol" pitchFamily="18" charset="2"/>
              </a:rPr>
              <a:t></a:t>
            </a:r>
            <a:endParaRPr lang="en-US" sz="2400" b="1">
              <a:latin typeface="Times New Roman" pitchFamily="18" charset="0"/>
              <a:ea typeface="ＭＳ Ｐゴシック"/>
              <a:cs typeface="ＭＳ Ｐゴシック"/>
            </a:endParaRPr>
          </a:p>
        </p:txBody>
      </p:sp>
      <p:sp>
        <p:nvSpPr>
          <p:cNvPr id="31758" name="Rectangle 70"/>
          <p:cNvSpPr>
            <a:spLocks noChangeArrowheads="1"/>
          </p:cNvSpPr>
          <p:nvPr/>
        </p:nvSpPr>
        <p:spPr bwMode="auto">
          <a:xfrm>
            <a:off x="3387725" y="3478213"/>
            <a:ext cx="471283" cy="384721"/>
          </a:xfrm>
          <a:prstGeom prst="rect">
            <a:avLst/>
          </a:prstGeom>
          <a:noFill/>
          <a:ln w="9525">
            <a:noFill/>
            <a:miter lim="800000"/>
            <a:headEnd/>
            <a:tailEnd/>
          </a:ln>
        </p:spPr>
        <p:txBody>
          <a:bodyPr wrap="none" lIns="0" tIns="0" rIns="0" bIns="0">
            <a:spAutoFit/>
          </a:bodyPr>
          <a:lstStyle/>
          <a:p>
            <a:pPr eaLnBrk="0" hangingPunct="0"/>
            <a:r>
              <a:rPr lang="en-US" sz="2500" b="1" i="1">
                <a:latin typeface="Times New Roman" pitchFamily="18" charset="0"/>
                <a:ea typeface="ＭＳ Ｐゴシック"/>
                <a:cs typeface="ＭＳ Ｐゴシック"/>
              </a:rPr>
              <a:t>obs</a:t>
            </a:r>
            <a:endParaRPr lang="en-US" sz="2400" b="1">
              <a:latin typeface="Times New Roman" pitchFamily="18" charset="0"/>
              <a:ea typeface="ＭＳ Ｐゴシック"/>
              <a:cs typeface="ＭＳ Ｐゴシック"/>
            </a:endParaRPr>
          </a:p>
        </p:txBody>
      </p:sp>
      <p:sp>
        <p:nvSpPr>
          <p:cNvPr id="31759" name="Rectangle 71"/>
          <p:cNvSpPr>
            <a:spLocks noChangeArrowheads="1"/>
          </p:cNvSpPr>
          <p:nvPr/>
        </p:nvSpPr>
        <p:spPr bwMode="auto">
          <a:xfrm>
            <a:off x="3914775" y="3208338"/>
            <a:ext cx="179361" cy="646331"/>
          </a:xfrm>
          <a:prstGeom prst="rect">
            <a:avLst/>
          </a:prstGeom>
          <a:noFill/>
          <a:ln w="9525">
            <a:noFill/>
            <a:miter lim="800000"/>
            <a:headEnd/>
            <a:tailEnd/>
          </a:ln>
        </p:spPr>
        <p:txBody>
          <a:bodyPr wrap="none" lIns="0" tIns="0" rIns="0" bIns="0">
            <a:spAutoFit/>
          </a:bodyPr>
          <a:lstStyle/>
          <a:p>
            <a:pPr eaLnBrk="0" hangingPunct="0"/>
            <a:r>
              <a:rPr lang="en-US" sz="4200" b="1">
                <a:latin typeface="Times New Roman" pitchFamily="18" charset="0"/>
                <a:ea typeface="ＭＳ Ｐゴシック"/>
                <a:cs typeface="ＭＳ Ｐゴシック"/>
              </a:rPr>
              <a:t>-</a:t>
            </a:r>
            <a:endParaRPr lang="en-US" sz="2400" b="1">
              <a:latin typeface="Times New Roman" pitchFamily="18" charset="0"/>
              <a:ea typeface="ＭＳ Ｐゴシック"/>
              <a:cs typeface="ＭＳ Ｐゴシック"/>
            </a:endParaRPr>
          </a:p>
        </p:txBody>
      </p:sp>
      <p:sp>
        <p:nvSpPr>
          <p:cNvPr id="31760" name="Rectangle 72"/>
          <p:cNvSpPr>
            <a:spLocks noChangeArrowheads="1"/>
          </p:cNvSpPr>
          <p:nvPr/>
        </p:nvSpPr>
        <p:spPr bwMode="auto">
          <a:xfrm>
            <a:off x="4354513" y="3208338"/>
            <a:ext cx="333425" cy="646331"/>
          </a:xfrm>
          <a:prstGeom prst="rect">
            <a:avLst/>
          </a:prstGeom>
          <a:noFill/>
          <a:ln w="9525">
            <a:noFill/>
            <a:miter lim="800000"/>
            <a:headEnd/>
            <a:tailEnd/>
          </a:ln>
        </p:spPr>
        <p:txBody>
          <a:bodyPr wrap="none" lIns="0" tIns="0" rIns="0" bIns="0">
            <a:spAutoFit/>
          </a:bodyPr>
          <a:lstStyle/>
          <a:p>
            <a:pPr eaLnBrk="0" hangingPunct="0"/>
            <a:r>
              <a:rPr lang="en-US" sz="4200" b="1">
                <a:latin typeface="Times New Roman" pitchFamily="18" charset="0"/>
                <a:ea typeface="ＭＳ Ｐゴシック"/>
                <a:cs typeface="ＭＳ Ｐゴシック"/>
                <a:sym typeface="Symbol" pitchFamily="18" charset="2"/>
              </a:rPr>
              <a:t></a:t>
            </a:r>
          </a:p>
        </p:txBody>
      </p:sp>
      <p:sp>
        <p:nvSpPr>
          <p:cNvPr id="31761" name="Rectangle 73"/>
          <p:cNvSpPr>
            <a:spLocks noChangeArrowheads="1"/>
          </p:cNvSpPr>
          <p:nvPr/>
        </p:nvSpPr>
        <p:spPr bwMode="auto">
          <a:xfrm>
            <a:off x="4705350" y="3478213"/>
            <a:ext cx="355867" cy="384721"/>
          </a:xfrm>
          <a:prstGeom prst="rect">
            <a:avLst/>
          </a:prstGeom>
          <a:noFill/>
          <a:ln w="9525">
            <a:noFill/>
            <a:miter lim="800000"/>
            <a:headEnd/>
            <a:tailEnd/>
          </a:ln>
        </p:spPr>
        <p:txBody>
          <a:bodyPr wrap="none" lIns="0" tIns="0" rIns="0" bIns="0">
            <a:spAutoFit/>
          </a:bodyPr>
          <a:lstStyle/>
          <a:p>
            <a:pPr eaLnBrk="0" hangingPunct="0"/>
            <a:r>
              <a:rPr lang="en-US" sz="2500" b="1" i="1">
                <a:latin typeface="Times New Roman" pitchFamily="18" charset="0"/>
                <a:ea typeface="ＭＳ Ｐゴシック"/>
                <a:cs typeface="ＭＳ Ｐゴシック"/>
              </a:rPr>
              <a:t>bg</a:t>
            </a:r>
            <a:endParaRPr lang="en-US" sz="2400" b="1">
              <a:latin typeface="Times New Roman" pitchFamily="18" charset="0"/>
              <a:ea typeface="ＭＳ Ｐゴシック"/>
              <a:cs typeface="ＭＳ Ｐゴシック"/>
            </a:endParaRPr>
          </a:p>
        </p:txBody>
      </p:sp>
      <p:sp>
        <p:nvSpPr>
          <p:cNvPr id="31762" name="Rectangle 74"/>
          <p:cNvSpPr>
            <a:spLocks noChangeArrowheads="1"/>
          </p:cNvSpPr>
          <p:nvPr/>
        </p:nvSpPr>
        <p:spPr bwMode="auto">
          <a:xfrm>
            <a:off x="2735263" y="3886200"/>
            <a:ext cx="333425" cy="646331"/>
          </a:xfrm>
          <a:prstGeom prst="rect">
            <a:avLst/>
          </a:prstGeom>
          <a:noFill/>
          <a:ln w="9525">
            <a:noFill/>
            <a:miter lim="800000"/>
            <a:headEnd/>
            <a:tailEnd/>
          </a:ln>
        </p:spPr>
        <p:txBody>
          <a:bodyPr wrap="none" lIns="0" tIns="0" rIns="0" bIns="0">
            <a:spAutoFit/>
          </a:bodyPr>
          <a:lstStyle/>
          <a:p>
            <a:pPr eaLnBrk="0" hangingPunct="0"/>
            <a:r>
              <a:rPr lang="en-US" sz="4200" b="1">
                <a:latin typeface="Times New Roman" pitchFamily="18" charset="0"/>
                <a:ea typeface="ＭＳ Ｐゴシック"/>
                <a:cs typeface="ＭＳ Ｐゴシック"/>
                <a:sym typeface="Symbol" pitchFamily="18" charset="2"/>
              </a:rPr>
              <a:t></a:t>
            </a:r>
          </a:p>
        </p:txBody>
      </p:sp>
      <p:sp>
        <p:nvSpPr>
          <p:cNvPr id="31763" name="Rectangle 75"/>
          <p:cNvSpPr>
            <a:spLocks noChangeArrowheads="1"/>
          </p:cNvSpPr>
          <p:nvPr/>
        </p:nvSpPr>
        <p:spPr bwMode="auto">
          <a:xfrm>
            <a:off x="3086100" y="4156075"/>
            <a:ext cx="320601" cy="384721"/>
          </a:xfrm>
          <a:prstGeom prst="rect">
            <a:avLst/>
          </a:prstGeom>
          <a:noFill/>
          <a:ln w="9525">
            <a:noFill/>
            <a:miter lim="800000"/>
            <a:headEnd/>
            <a:tailEnd/>
          </a:ln>
        </p:spPr>
        <p:txBody>
          <a:bodyPr wrap="none" lIns="0" tIns="0" rIns="0" bIns="0">
            <a:spAutoFit/>
          </a:bodyPr>
          <a:lstStyle/>
          <a:p>
            <a:pPr eaLnBrk="0" hangingPunct="0"/>
            <a:r>
              <a:rPr lang="en-US" sz="2500" b="1" i="1">
                <a:latin typeface="Times New Roman" pitchFamily="18" charset="0"/>
                <a:ea typeface="ＭＳ Ｐゴシック"/>
                <a:cs typeface="ＭＳ Ｐゴシック"/>
              </a:rPr>
              <a:t>ff</a:t>
            </a:r>
            <a:endParaRPr lang="en-US" sz="2400" b="1">
              <a:latin typeface="Times New Roman" pitchFamily="18" charset="0"/>
              <a:ea typeface="ＭＳ Ｐゴシック"/>
              <a:cs typeface="ＭＳ Ｐゴシック"/>
            </a:endParaRPr>
          </a:p>
        </p:txBody>
      </p:sp>
      <p:sp>
        <p:nvSpPr>
          <p:cNvPr id="31764" name="Rectangle 76"/>
          <p:cNvSpPr>
            <a:spLocks noChangeArrowheads="1"/>
          </p:cNvSpPr>
          <p:nvPr/>
        </p:nvSpPr>
        <p:spPr bwMode="auto">
          <a:xfrm>
            <a:off x="3432175" y="3886200"/>
            <a:ext cx="179361" cy="646331"/>
          </a:xfrm>
          <a:prstGeom prst="rect">
            <a:avLst/>
          </a:prstGeom>
          <a:noFill/>
          <a:ln w="9525">
            <a:noFill/>
            <a:miter lim="800000"/>
            <a:headEnd/>
            <a:tailEnd/>
          </a:ln>
        </p:spPr>
        <p:txBody>
          <a:bodyPr wrap="none" lIns="0" tIns="0" rIns="0" bIns="0">
            <a:spAutoFit/>
          </a:bodyPr>
          <a:lstStyle/>
          <a:p>
            <a:pPr eaLnBrk="0" hangingPunct="0"/>
            <a:r>
              <a:rPr lang="en-US" sz="4200" b="1">
                <a:latin typeface="Times New Roman" pitchFamily="18" charset="0"/>
                <a:ea typeface="ＭＳ Ｐゴシック"/>
                <a:cs typeface="ＭＳ Ｐゴシック"/>
              </a:rPr>
              <a:t>-</a:t>
            </a:r>
            <a:endParaRPr lang="en-US" sz="2400" b="1">
              <a:latin typeface="Times New Roman" pitchFamily="18" charset="0"/>
              <a:ea typeface="ＭＳ Ｐゴシック"/>
              <a:cs typeface="ＭＳ Ｐゴシック"/>
            </a:endParaRPr>
          </a:p>
        </p:txBody>
      </p:sp>
      <p:sp>
        <p:nvSpPr>
          <p:cNvPr id="31765" name="Rectangle 77"/>
          <p:cNvSpPr>
            <a:spLocks noChangeArrowheads="1"/>
          </p:cNvSpPr>
          <p:nvPr/>
        </p:nvSpPr>
        <p:spPr bwMode="auto">
          <a:xfrm>
            <a:off x="3870325" y="3886200"/>
            <a:ext cx="333425" cy="646331"/>
          </a:xfrm>
          <a:prstGeom prst="rect">
            <a:avLst/>
          </a:prstGeom>
          <a:noFill/>
          <a:ln w="9525">
            <a:noFill/>
            <a:miter lim="800000"/>
            <a:headEnd/>
            <a:tailEnd/>
          </a:ln>
        </p:spPr>
        <p:txBody>
          <a:bodyPr wrap="none" lIns="0" tIns="0" rIns="0" bIns="0">
            <a:spAutoFit/>
          </a:bodyPr>
          <a:lstStyle/>
          <a:p>
            <a:pPr eaLnBrk="0" hangingPunct="0"/>
            <a:r>
              <a:rPr lang="en-US" sz="4200" b="1">
                <a:latin typeface="Times New Roman" pitchFamily="18" charset="0"/>
                <a:ea typeface="ＭＳ Ｐゴシック"/>
                <a:cs typeface="ＭＳ Ｐゴシック"/>
                <a:sym typeface="Symbol" pitchFamily="18" charset="2"/>
              </a:rPr>
              <a:t></a:t>
            </a:r>
          </a:p>
        </p:txBody>
      </p:sp>
      <p:sp>
        <p:nvSpPr>
          <p:cNvPr id="31766" name="Rectangle 78"/>
          <p:cNvSpPr>
            <a:spLocks noChangeArrowheads="1"/>
          </p:cNvSpPr>
          <p:nvPr/>
        </p:nvSpPr>
        <p:spPr bwMode="auto">
          <a:xfrm>
            <a:off x="4222750" y="4156075"/>
            <a:ext cx="355867" cy="384721"/>
          </a:xfrm>
          <a:prstGeom prst="rect">
            <a:avLst/>
          </a:prstGeom>
          <a:noFill/>
          <a:ln w="9525">
            <a:noFill/>
            <a:miter lim="800000"/>
            <a:headEnd/>
            <a:tailEnd/>
          </a:ln>
        </p:spPr>
        <p:txBody>
          <a:bodyPr wrap="none" lIns="0" tIns="0" rIns="0" bIns="0">
            <a:spAutoFit/>
          </a:bodyPr>
          <a:lstStyle/>
          <a:p>
            <a:pPr eaLnBrk="0" hangingPunct="0"/>
            <a:r>
              <a:rPr lang="en-US" sz="2500" b="1" i="1">
                <a:latin typeface="Times New Roman" pitchFamily="18" charset="0"/>
                <a:ea typeface="ＭＳ Ｐゴシック"/>
                <a:cs typeface="ＭＳ Ｐゴシック"/>
              </a:rPr>
              <a:t>bg</a:t>
            </a:r>
            <a:endParaRPr lang="en-US" sz="2400" b="1">
              <a:latin typeface="Times New Roman" pitchFamily="18" charset="0"/>
              <a:ea typeface="ＭＳ Ｐゴシック"/>
              <a:cs typeface="ＭＳ Ｐゴシック"/>
            </a:endParaRPr>
          </a:p>
        </p:txBody>
      </p:sp>
      <p:sp>
        <p:nvSpPr>
          <p:cNvPr id="31767" name="Line 79"/>
          <p:cNvSpPr>
            <a:spLocks noChangeShapeType="1"/>
          </p:cNvSpPr>
          <p:nvPr/>
        </p:nvSpPr>
        <p:spPr bwMode="auto">
          <a:xfrm>
            <a:off x="2030413" y="3884613"/>
            <a:ext cx="3216275" cy="1587"/>
          </a:xfrm>
          <a:prstGeom prst="line">
            <a:avLst/>
          </a:prstGeom>
          <a:noFill/>
          <a:ln w="4763">
            <a:solidFill>
              <a:schemeClr val="tx1"/>
            </a:solidFill>
            <a:round/>
            <a:headEnd/>
            <a:tailEnd/>
          </a:ln>
        </p:spPr>
        <p:txBody>
          <a:bodyPr/>
          <a:lstStyle/>
          <a:p>
            <a:endParaRPr lang="en-US"/>
          </a:p>
        </p:txBody>
      </p:sp>
      <p:sp>
        <p:nvSpPr>
          <p:cNvPr id="31768" name="Rectangle 80"/>
          <p:cNvSpPr>
            <a:spLocks noChangeArrowheads="1"/>
          </p:cNvSpPr>
          <p:nvPr/>
        </p:nvSpPr>
        <p:spPr bwMode="auto">
          <a:xfrm>
            <a:off x="5341938" y="3603625"/>
            <a:ext cx="179361" cy="646331"/>
          </a:xfrm>
          <a:prstGeom prst="rect">
            <a:avLst/>
          </a:prstGeom>
          <a:noFill/>
          <a:ln w="9525">
            <a:noFill/>
            <a:miter lim="800000"/>
            <a:headEnd/>
            <a:tailEnd/>
          </a:ln>
        </p:spPr>
        <p:txBody>
          <a:bodyPr wrap="none" lIns="0" tIns="0" rIns="0" bIns="0">
            <a:spAutoFit/>
          </a:bodyPr>
          <a:lstStyle/>
          <a:p>
            <a:pPr eaLnBrk="0" hangingPunct="0"/>
            <a:r>
              <a:rPr lang="en-US" sz="4200">
                <a:latin typeface="Times New Roman" pitchFamily="18" charset="0"/>
                <a:ea typeface="ＭＳ Ｐゴシック"/>
                <a:cs typeface="ＭＳ Ｐゴシック"/>
              </a:rPr>
              <a:t>-</a:t>
            </a:r>
            <a:endParaRPr lang="en-US" sz="2400">
              <a:latin typeface="Times New Roman" pitchFamily="18" charset="0"/>
              <a:ea typeface="ＭＳ Ｐゴシック"/>
              <a:cs typeface="ＭＳ Ｐゴシック"/>
            </a:endParaRPr>
          </a:p>
        </p:txBody>
      </p:sp>
      <p:sp>
        <p:nvSpPr>
          <p:cNvPr id="31769" name="Rectangle 81"/>
          <p:cNvSpPr>
            <a:spLocks noChangeArrowheads="1"/>
          </p:cNvSpPr>
          <p:nvPr/>
        </p:nvSpPr>
        <p:spPr bwMode="auto">
          <a:xfrm>
            <a:off x="5781675" y="3181350"/>
            <a:ext cx="413041" cy="646331"/>
          </a:xfrm>
          <a:prstGeom prst="rect">
            <a:avLst/>
          </a:prstGeom>
          <a:noFill/>
          <a:ln w="9525">
            <a:noFill/>
            <a:miter lim="800000"/>
            <a:headEnd/>
            <a:tailEnd/>
          </a:ln>
        </p:spPr>
        <p:txBody>
          <a:bodyPr wrap="none" lIns="0" tIns="0" rIns="0" bIns="0">
            <a:spAutoFit/>
          </a:bodyPr>
          <a:lstStyle/>
          <a:p>
            <a:pPr eaLnBrk="0" hangingPunct="0"/>
            <a:r>
              <a:rPr lang="en-US" sz="4200" i="1">
                <a:latin typeface="Times New Roman" pitchFamily="18" charset="0"/>
                <a:ea typeface="ＭＳ Ｐゴシック"/>
                <a:cs typeface="ＭＳ Ｐゴシック"/>
              </a:rPr>
              <a:t>C</a:t>
            </a:r>
            <a:endParaRPr lang="en-US" sz="2400">
              <a:latin typeface="Times New Roman" pitchFamily="18" charset="0"/>
              <a:ea typeface="ＭＳ Ｐゴシック"/>
              <a:cs typeface="ＭＳ Ｐゴシック"/>
            </a:endParaRPr>
          </a:p>
        </p:txBody>
      </p:sp>
      <p:sp>
        <p:nvSpPr>
          <p:cNvPr id="31770" name="Rectangle 82"/>
          <p:cNvSpPr>
            <a:spLocks noChangeArrowheads="1"/>
          </p:cNvSpPr>
          <p:nvPr/>
        </p:nvSpPr>
        <p:spPr bwMode="auto">
          <a:xfrm>
            <a:off x="6132513" y="3478213"/>
            <a:ext cx="150682" cy="384721"/>
          </a:xfrm>
          <a:prstGeom prst="rect">
            <a:avLst/>
          </a:prstGeom>
          <a:noFill/>
          <a:ln w="9525">
            <a:noFill/>
            <a:miter lim="800000"/>
            <a:headEnd/>
            <a:tailEnd/>
          </a:ln>
        </p:spPr>
        <p:txBody>
          <a:bodyPr wrap="none" lIns="0" tIns="0" rIns="0" bIns="0">
            <a:spAutoFit/>
          </a:bodyPr>
          <a:lstStyle/>
          <a:p>
            <a:pPr eaLnBrk="0" hangingPunct="0"/>
            <a:r>
              <a:rPr lang="en-US" sz="2500" i="1">
                <a:latin typeface="Times New Roman" pitchFamily="18" charset="0"/>
                <a:ea typeface="ＭＳ Ｐゴシック"/>
                <a:cs typeface="ＭＳ Ｐゴシック"/>
              </a:rPr>
              <a:t>r</a:t>
            </a:r>
            <a:endParaRPr lang="en-US" sz="2400">
              <a:latin typeface="Times New Roman" pitchFamily="18" charset="0"/>
              <a:ea typeface="ＭＳ Ｐゴシック"/>
              <a:cs typeface="ＭＳ Ｐゴシック"/>
            </a:endParaRPr>
          </a:p>
        </p:txBody>
      </p:sp>
      <p:sp>
        <p:nvSpPr>
          <p:cNvPr id="31771" name="Rectangle 83"/>
          <p:cNvSpPr>
            <a:spLocks noChangeArrowheads="1"/>
          </p:cNvSpPr>
          <p:nvPr/>
        </p:nvSpPr>
        <p:spPr bwMode="auto">
          <a:xfrm>
            <a:off x="6521450" y="3208338"/>
            <a:ext cx="329530" cy="646331"/>
          </a:xfrm>
          <a:prstGeom prst="rect">
            <a:avLst/>
          </a:prstGeom>
          <a:noFill/>
          <a:ln w="9525">
            <a:noFill/>
            <a:miter lim="800000"/>
            <a:headEnd/>
            <a:tailEnd/>
          </a:ln>
        </p:spPr>
        <p:txBody>
          <a:bodyPr wrap="none" lIns="0" tIns="0" rIns="0" bIns="0">
            <a:spAutoFit/>
          </a:bodyPr>
          <a:lstStyle/>
          <a:p>
            <a:pPr eaLnBrk="0" hangingPunct="0"/>
            <a:r>
              <a:rPr lang="en-US" sz="4200">
                <a:latin typeface="Times New Roman" pitchFamily="18" charset="0"/>
                <a:ea typeface="ＭＳ Ｐゴシック"/>
                <a:cs typeface="ＭＳ Ｐゴシック"/>
                <a:sym typeface="Symbol" pitchFamily="18" charset="2"/>
              </a:rPr>
              <a:t></a:t>
            </a:r>
            <a:endParaRPr lang="en-US" sz="2400">
              <a:latin typeface="Times New Roman" pitchFamily="18" charset="0"/>
              <a:ea typeface="ＭＳ Ｐゴシック"/>
              <a:cs typeface="ＭＳ Ｐゴシック"/>
            </a:endParaRPr>
          </a:p>
        </p:txBody>
      </p:sp>
      <p:sp>
        <p:nvSpPr>
          <p:cNvPr id="31772" name="Rectangle 84"/>
          <p:cNvSpPr>
            <a:spLocks noChangeArrowheads="1"/>
          </p:cNvSpPr>
          <p:nvPr/>
        </p:nvSpPr>
        <p:spPr bwMode="auto">
          <a:xfrm>
            <a:off x="6873875" y="3478213"/>
            <a:ext cx="150682" cy="384721"/>
          </a:xfrm>
          <a:prstGeom prst="rect">
            <a:avLst/>
          </a:prstGeom>
          <a:noFill/>
          <a:ln w="9525">
            <a:noFill/>
            <a:miter lim="800000"/>
            <a:headEnd/>
            <a:tailEnd/>
          </a:ln>
        </p:spPr>
        <p:txBody>
          <a:bodyPr wrap="none" lIns="0" tIns="0" rIns="0" bIns="0">
            <a:spAutoFit/>
          </a:bodyPr>
          <a:lstStyle/>
          <a:p>
            <a:pPr eaLnBrk="0" hangingPunct="0"/>
            <a:r>
              <a:rPr lang="en-US" sz="2500" i="1">
                <a:latin typeface="Times New Roman" pitchFamily="18" charset="0"/>
                <a:ea typeface="ＭＳ Ｐゴシック"/>
                <a:cs typeface="ＭＳ Ｐゴシック"/>
              </a:rPr>
              <a:t>r</a:t>
            </a:r>
            <a:endParaRPr lang="en-US" sz="2400">
              <a:latin typeface="Times New Roman" pitchFamily="18" charset="0"/>
              <a:ea typeface="ＭＳ Ｐゴシック"/>
              <a:cs typeface="ＭＳ Ｐゴシック"/>
            </a:endParaRPr>
          </a:p>
        </p:txBody>
      </p:sp>
      <p:sp>
        <p:nvSpPr>
          <p:cNvPr id="31773" name="Rectangle 85"/>
          <p:cNvSpPr>
            <a:spLocks noChangeArrowheads="1"/>
          </p:cNvSpPr>
          <p:nvPr/>
        </p:nvSpPr>
        <p:spPr bwMode="auto">
          <a:xfrm>
            <a:off x="7137400" y="3208338"/>
            <a:ext cx="179361" cy="646331"/>
          </a:xfrm>
          <a:prstGeom prst="rect">
            <a:avLst/>
          </a:prstGeom>
          <a:noFill/>
          <a:ln w="9525">
            <a:noFill/>
            <a:miter lim="800000"/>
            <a:headEnd/>
            <a:tailEnd/>
          </a:ln>
        </p:spPr>
        <p:txBody>
          <a:bodyPr wrap="none" lIns="0" tIns="0" rIns="0" bIns="0">
            <a:spAutoFit/>
          </a:bodyPr>
          <a:lstStyle/>
          <a:p>
            <a:pPr eaLnBrk="0" hangingPunct="0"/>
            <a:r>
              <a:rPr lang="en-US" sz="4200">
                <a:latin typeface="Times New Roman" pitchFamily="18" charset="0"/>
                <a:ea typeface="ＭＳ Ｐゴシック"/>
                <a:cs typeface="ＭＳ Ｐゴシック"/>
              </a:rPr>
              <a:t>-</a:t>
            </a:r>
            <a:endParaRPr lang="en-US" sz="2400">
              <a:latin typeface="Times New Roman" pitchFamily="18" charset="0"/>
              <a:ea typeface="ＭＳ Ｐゴシック"/>
              <a:cs typeface="ＭＳ Ｐゴシック"/>
            </a:endParaRPr>
          </a:p>
        </p:txBody>
      </p:sp>
      <p:sp>
        <p:nvSpPr>
          <p:cNvPr id="31774" name="Rectangle 86"/>
          <p:cNvSpPr>
            <a:spLocks noChangeArrowheads="1"/>
          </p:cNvSpPr>
          <p:nvPr/>
        </p:nvSpPr>
        <p:spPr bwMode="auto">
          <a:xfrm>
            <a:off x="7575550" y="3208338"/>
            <a:ext cx="329530" cy="646331"/>
          </a:xfrm>
          <a:prstGeom prst="rect">
            <a:avLst/>
          </a:prstGeom>
          <a:noFill/>
          <a:ln w="9525">
            <a:noFill/>
            <a:miter lim="800000"/>
            <a:headEnd/>
            <a:tailEnd/>
          </a:ln>
        </p:spPr>
        <p:txBody>
          <a:bodyPr wrap="none" lIns="0" tIns="0" rIns="0" bIns="0">
            <a:spAutoFit/>
          </a:bodyPr>
          <a:lstStyle/>
          <a:p>
            <a:pPr eaLnBrk="0" hangingPunct="0"/>
            <a:r>
              <a:rPr lang="en-US" sz="4200">
                <a:latin typeface="Times New Roman" pitchFamily="18" charset="0"/>
                <a:ea typeface="ＭＳ Ｐゴシック"/>
                <a:cs typeface="ＭＳ Ｐゴシック"/>
                <a:sym typeface="Symbol" pitchFamily="18" charset="2"/>
              </a:rPr>
              <a:t></a:t>
            </a:r>
          </a:p>
        </p:txBody>
      </p:sp>
      <p:sp>
        <p:nvSpPr>
          <p:cNvPr id="31775" name="Rectangle 87"/>
          <p:cNvSpPr>
            <a:spLocks noChangeArrowheads="1"/>
          </p:cNvSpPr>
          <p:nvPr/>
        </p:nvSpPr>
        <p:spPr bwMode="auto">
          <a:xfrm>
            <a:off x="7926388" y="3478213"/>
            <a:ext cx="368691" cy="384721"/>
          </a:xfrm>
          <a:prstGeom prst="rect">
            <a:avLst/>
          </a:prstGeom>
          <a:noFill/>
          <a:ln w="9525">
            <a:noFill/>
            <a:miter lim="800000"/>
            <a:headEnd/>
            <a:tailEnd/>
          </a:ln>
        </p:spPr>
        <p:txBody>
          <a:bodyPr wrap="none" lIns="0" tIns="0" rIns="0" bIns="0">
            <a:spAutoFit/>
          </a:bodyPr>
          <a:lstStyle/>
          <a:p>
            <a:pPr eaLnBrk="0" hangingPunct="0"/>
            <a:r>
              <a:rPr lang="en-US" sz="2500" i="1">
                <a:latin typeface="Times New Roman" pitchFamily="18" charset="0"/>
                <a:ea typeface="ＭＳ Ｐゴシック"/>
                <a:cs typeface="ＭＳ Ｐゴシック"/>
              </a:rPr>
              <a:t>bg</a:t>
            </a:r>
            <a:endParaRPr lang="en-US" sz="2400">
              <a:latin typeface="Times New Roman" pitchFamily="18" charset="0"/>
              <a:ea typeface="ＭＳ Ｐゴシック"/>
              <a:cs typeface="ＭＳ Ｐゴシック"/>
            </a:endParaRPr>
          </a:p>
        </p:txBody>
      </p:sp>
      <p:sp>
        <p:nvSpPr>
          <p:cNvPr id="31776" name="Rectangle 88"/>
          <p:cNvSpPr>
            <a:spLocks noChangeArrowheads="1"/>
          </p:cNvSpPr>
          <p:nvPr/>
        </p:nvSpPr>
        <p:spPr bwMode="auto">
          <a:xfrm>
            <a:off x="8250238" y="3111500"/>
            <a:ext cx="179361" cy="646331"/>
          </a:xfrm>
          <a:prstGeom prst="rect">
            <a:avLst/>
          </a:prstGeom>
          <a:noFill/>
          <a:ln w="9525">
            <a:noFill/>
            <a:miter lim="800000"/>
            <a:headEnd/>
            <a:tailEnd/>
          </a:ln>
        </p:spPr>
        <p:txBody>
          <a:bodyPr wrap="none" lIns="0" tIns="0" rIns="0" bIns="0">
            <a:spAutoFit/>
          </a:bodyPr>
          <a:lstStyle/>
          <a:p>
            <a:pPr eaLnBrk="0" hangingPunct="0"/>
            <a:r>
              <a:rPr lang="en-US" sz="4200">
                <a:latin typeface="Times New Roman" pitchFamily="18" charset="0"/>
                <a:ea typeface="ＭＳ Ｐゴシック"/>
                <a:cs typeface="ＭＳ Ｐゴシック"/>
              </a:rPr>
              <a:t>)</a:t>
            </a:r>
            <a:endParaRPr lang="en-US" sz="2400">
              <a:latin typeface="Times New Roman" pitchFamily="18" charset="0"/>
              <a:ea typeface="ＭＳ Ｐゴシック"/>
              <a:cs typeface="ＭＳ Ｐゴシック"/>
            </a:endParaRPr>
          </a:p>
        </p:txBody>
      </p:sp>
      <p:sp>
        <p:nvSpPr>
          <p:cNvPr id="31777" name="Rectangle 89"/>
          <p:cNvSpPr>
            <a:spLocks noChangeArrowheads="1"/>
          </p:cNvSpPr>
          <p:nvPr/>
        </p:nvSpPr>
        <p:spPr bwMode="auto">
          <a:xfrm>
            <a:off x="6215063" y="3886200"/>
            <a:ext cx="329530" cy="646331"/>
          </a:xfrm>
          <a:prstGeom prst="rect">
            <a:avLst/>
          </a:prstGeom>
          <a:noFill/>
          <a:ln w="9525">
            <a:noFill/>
            <a:miter lim="800000"/>
            <a:headEnd/>
            <a:tailEnd/>
          </a:ln>
        </p:spPr>
        <p:txBody>
          <a:bodyPr wrap="none" lIns="0" tIns="0" rIns="0" bIns="0">
            <a:spAutoFit/>
          </a:bodyPr>
          <a:lstStyle/>
          <a:p>
            <a:pPr eaLnBrk="0" hangingPunct="0"/>
            <a:r>
              <a:rPr lang="en-US" sz="4200">
                <a:latin typeface="Times New Roman" pitchFamily="18" charset="0"/>
                <a:ea typeface="ＭＳ Ｐゴシック"/>
                <a:cs typeface="ＭＳ Ｐゴシック"/>
                <a:sym typeface="Symbol" pitchFamily="18" charset="2"/>
              </a:rPr>
              <a:t></a:t>
            </a:r>
          </a:p>
        </p:txBody>
      </p:sp>
      <p:sp>
        <p:nvSpPr>
          <p:cNvPr id="31778" name="Rectangle 90"/>
          <p:cNvSpPr>
            <a:spLocks noChangeArrowheads="1"/>
          </p:cNvSpPr>
          <p:nvPr/>
        </p:nvSpPr>
        <p:spPr bwMode="auto">
          <a:xfrm>
            <a:off x="6565900" y="4156075"/>
            <a:ext cx="294953" cy="384721"/>
          </a:xfrm>
          <a:prstGeom prst="rect">
            <a:avLst/>
          </a:prstGeom>
          <a:noFill/>
          <a:ln w="9525">
            <a:noFill/>
            <a:miter lim="800000"/>
            <a:headEnd/>
            <a:tailEnd/>
          </a:ln>
        </p:spPr>
        <p:txBody>
          <a:bodyPr wrap="none" lIns="0" tIns="0" rIns="0" bIns="0">
            <a:spAutoFit/>
          </a:bodyPr>
          <a:lstStyle/>
          <a:p>
            <a:pPr eaLnBrk="0" hangingPunct="0"/>
            <a:r>
              <a:rPr lang="en-US" sz="2500" i="1">
                <a:latin typeface="Times New Roman" pitchFamily="18" charset="0"/>
                <a:ea typeface="ＭＳ Ｐゴシック"/>
                <a:cs typeface="ＭＳ Ｐゴシック"/>
              </a:rPr>
              <a:t>ff</a:t>
            </a:r>
            <a:endParaRPr lang="en-US" sz="2400">
              <a:latin typeface="Times New Roman" pitchFamily="18" charset="0"/>
              <a:ea typeface="ＭＳ Ｐゴシック"/>
              <a:cs typeface="ＭＳ Ｐゴシック"/>
            </a:endParaRPr>
          </a:p>
        </p:txBody>
      </p:sp>
      <p:sp>
        <p:nvSpPr>
          <p:cNvPr id="31779" name="Rectangle 91"/>
          <p:cNvSpPr>
            <a:spLocks noChangeArrowheads="1"/>
          </p:cNvSpPr>
          <p:nvPr/>
        </p:nvSpPr>
        <p:spPr bwMode="auto">
          <a:xfrm>
            <a:off x="6916738" y="3886200"/>
            <a:ext cx="179361" cy="646331"/>
          </a:xfrm>
          <a:prstGeom prst="rect">
            <a:avLst/>
          </a:prstGeom>
          <a:noFill/>
          <a:ln w="9525">
            <a:noFill/>
            <a:miter lim="800000"/>
            <a:headEnd/>
            <a:tailEnd/>
          </a:ln>
        </p:spPr>
        <p:txBody>
          <a:bodyPr wrap="none" lIns="0" tIns="0" rIns="0" bIns="0">
            <a:spAutoFit/>
          </a:bodyPr>
          <a:lstStyle/>
          <a:p>
            <a:pPr eaLnBrk="0" hangingPunct="0"/>
            <a:r>
              <a:rPr lang="en-US" sz="4200">
                <a:latin typeface="Times New Roman" pitchFamily="18" charset="0"/>
                <a:ea typeface="ＭＳ Ｐゴシック"/>
                <a:cs typeface="ＭＳ Ｐゴシック"/>
              </a:rPr>
              <a:t>-</a:t>
            </a:r>
            <a:endParaRPr lang="en-US" sz="2400">
              <a:latin typeface="Times New Roman" pitchFamily="18" charset="0"/>
              <a:ea typeface="ＭＳ Ｐゴシック"/>
              <a:cs typeface="ＭＳ Ｐゴシック"/>
            </a:endParaRPr>
          </a:p>
        </p:txBody>
      </p:sp>
      <p:sp>
        <p:nvSpPr>
          <p:cNvPr id="31780" name="Rectangle 92"/>
          <p:cNvSpPr>
            <a:spLocks noChangeArrowheads="1"/>
          </p:cNvSpPr>
          <p:nvPr/>
        </p:nvSpPr>
        <p:spPr bwMode="auto">
          <a:xfrm>
            <a:off x="7356475" y="3886200"/>
            <a:ext cx="329530" cy="646331"/>
          </a:xfrm>
          <a:prstGeom prst="rect">
            <a:avLst/>
          </a:prstGeom>
          <a:noFill/>
          <a:ln w="9525">
            <a:noFill/>
            <a:miter lim="800000"/>
            <a:headEnd/>
            <a:tailEnd/>
          </a:ln>
        </p:spPr>
        <p:txBody>
          <a:bodyPr wrap="none" lIns="0" tIns="0" rIns="0" bIns="0">
            <a:spAutoFit/>
          </a:bodyPr>
          <a:lstStyle/>
          <a:p>
            <a:pPr eaLnBrk="0" hangingPunct="0"/>
            <a:r>
              <a:rPr lang="en-US" sz="4200">
                <a:latin typeface="Times New Roman" pitchFamily="18" charset="0"/>
                <a:ea typeface="ＭＳ Ｐゴシック"/>
                <a:cs typeface="ＭＳ Ｐゴシック"/>
                <a:sym typeface="Symbol" pitchFamily="18" charset="2"/>
              </a:rPr>
              <a:t></a:t>
            </a:r>
          </a:p>
        </p:txBody>
      </p:sp>
      <p:sp>
        <p:nvSpPr>
          <p:cNvPr id="31781" name="Rectangle 93"/>
          <p:cNvSpPr>
            <a:spLocks noChangeArrowheads="1"/>
          </p:cNvSpPr>
          <p:nvPr/>
        </p:nvSpPr>
        <p:spPr bwMode="auto">
          <a:xfrm>
            <a:off x="7707313" y="4156075"/>
            <a:ext cx="368691" cy="384721"/>
          </a:xfrm>
          <a:prstGeom prst="rect">
            <a:avLst/>
          </a:prstGeom>
          <a:noFill/>
          <a:ln w="9525">
            <a:noFill/>
            <a:miter lim="800000"/>
            <a:headEnd/>
            <a:tailEnd/>
          </a:ln>
        </p:spPr>
        <p:txBody>
          <a:bodyPr wrap="none" lIns="0" tIns="0" rIns="0" bIns="0">
            <a:spAutoFit/>
          </a:bodyPr>
          <a:lstStyle/>
          <a:p>
            <a:pPr eaLnBrk="0" hangingPunct="0"/>
            <a:r>
              <a:rPr lang="en-US" sz="2500" i="1">
                <a:latin typeface="Times New Roman" pitchFamily="18" charset="0"/>
                <a:ea typeface="ＭＳ Ｐゴシック"/>
                <a:cs typeface="ＭＳ Ｐゴシック"/>
              </a:rPr>
              <a:t>bg</a:t>
            </a:r>
            <a:endParaRPr lang="en-US" sz="2400">
              <a:latin typeface="Times New Roman" pitchFamily="18" charset="0"/>
              <a:ea typeface="ＭＳ Ｐゴシック"/>
              <a:cs typeface="ＭＳ Ｐゴシック"/>
            </a:endParaRPr>
          </a:p>
        </p:txBody>
      </p:sp>
      <p:sp>
        <p:nvSpPr>
          <p:cNvPr id="31782" name="Line 94"/>
          <p:cNvSpPr>
            <a:spLocks noChangeShapeType="1"/>
          </p:cNvSpPr>
          <p:nvPr/>
        </p:nvSpPr>
        <p:spPr bwMode="auto">
          <a:xfrm>
            <a:off x="5778500" y="3884613"/>
            <a:ext cx="2684463" cy="1587"/>
          </a:xfrm>
          <a:prstGeom prst="line">
            <a:avLst/>
          </a:prstGeom>
          <a:noFill/>
          <a:ln w="4763">
            <a:solidFill>
              <a:srgbClr val="000000"/>
            </a:solidFill>
            <a:round/>
            <a:headEnd/>
            <a:tailEnd/>
          </a:ln>
        </p:spPr>
        <p:txBody>
          <a:bodyPr/>
          <a:lstStyle/>
          <a:p>
            <a:endParaRPr lang="en-US"/>
          </a:p>
        </p:txBody>
      </p:sp>
      <p:sp>
        <p:nvSpPr>
          <p:cNvPr id="31783" name="Rectangle 95"/>
          <p:cNvSpPr>
            <a:spLocks noChangeArrowheads="1"/>
          </p:cNvSpPr>
          <p:nvPr/>
        </p:nvSpPr>
        <p:spPr bwMode="auto">
          <a:xfrm>
            <a:off x="457200" y="3111500"/>
            <a:ext cx="8229600" cy="1524000"/>
          </a:xfrm>
          <a:prstGeom prst="rect">
            <a:avLst/>
          </a:prstGeom>
          <a:noFill/>
          <a:ln w="9525">
            <a:solidFill>
              <a:srgbClr val="FF0000"/>
            </a:solidFill>
            <a:miter lim="800000"/>
            <a:headEnd/>
            <a:tailEnd/>
          </a:ln>
        </p:spPr>
        <p:txBody>
          <a:bodyPr wrap="none" anchor="ctr"/>
          <a:lstStyle/>
          <a:p>
            <a:endParaRPr lang="en-US"/>
          </a:p>
        </p:txBody>
      </p:sp>
      <p:sp>
        <p:nvSpPr>
          <p:cNvPr id="31784" name="Text Box 96"/>
          <p:cNvSpPr txBox="1">
            <a:spLocks noChangeArrowheads="1"/>
          </p:cNvSpPr>
          <p:nvPr/>
        </p:nvSpPr>
        <p:spPr bwMode="auto">
          <a:xfrm>
            <a:off x="381000" y="228600"/>
            <a:ext cx="8321675" cy="1569660"/>
          </a:xfrm>
          <a:prstGeom prst="rect">
            <a:avLst/>
          </a:prstGeom>
          <a:noFill/>
          <a:ln w="9525">
            <a:noFill/>
            <a:miter lim="800000"/>
            <a:headEnd/>
            <a:tailEnd/>
          </a:ln>
        </p:spPr>
        <p:txBody>
          <a:bodyPr>
            <a:spAutoFit/>
          </a:bodyPr>
          <a:lstStyle/>
          <a:p>
            <a:pPr algn="ctr" eaLnBrk="0" hangingPunct="0"/>
            <a:r>
              <a:rPr lang="en-US" sz="3200" b="1">
                <a:latin typeface="Calibri" pitchFamily="34" charset="0"/>
                <a:ea typeface="ＭＳ Ｐゴシック"/>
                <a:cs typeface="ＭＳ Ｐゴシック"/>
              </a:rPr>
              <a:t>Calculation of recently added fossil fuel CO</a:t>
            </a:r>
            <a:r>
              <a:rPr lang="en-US" sz="3200" b="1" baseline="-25000">
                <a:latin typeface="Calibri" pitchFamily="34" charset="0"/>
                <a:ea typeface="ＭＳ Ｐゴシック"/>
                <a:cs typeface="ＭＳ Ｐゴシック"/>
              </a:rPr>
              <a:t>2</a:t>
            </a:r>
            <a:r>
              <a:rPr lang="en-US" sz="3200" b="1">
                <a:latin typeface="Calibri" pitchFamily="34" charset="0"/>
                <a:ea typeface="ＭＳ Ｐゴシック"/>
                <a:cs typeface="ＭＳ Ｐゴシック"/>
              </a:rPr>
              <a:t>  mixing ratio from observations of  CO</a:t>
            </a:r>
            <a:r>
              <a:rPr lang="en-US" sz="3200" b="1" baseline="-25000">
                <a:latin typeface="Calibri" pitchFamily="34" charset="0"/>
                <a:ea typeface="ＭＳ Ｐゴシック"/>
                <a:cs typeface="ＭＳ Ｐゴシック"/>
              </a:rPr>
              <a:t>2</a:t>
            </a:r>
            <a:r>
              <a:rPr lang="en-US" sz="3200" b="1">
                <a:latin typeface="Calibri" pitchFamily="34" charset="0"/>
                <a:ea typeface="ＭＳ Ｐゴシック"/>
                <a:cs typeface="ＭＳ Ｐゴシック"/>
              </a:rPr>
              <a:t> and </a:t>
            </a:r>
            <a:r>
              <a:rPr lang="en-US" sz="3200" b="1">
                <a:latin typeface="Calibri" pitchFamily="34" charset="0"/>
                <a:ea typeface="ＭＳ Ｐゴシック"/>
                <a:cs typeface="ＭＳ Ｐゴシック"/>
                <a:sym typeface="Symbol" pitchFamily="18" charset="2"/>
              </a:rPr>
              <a:t></a:t>
            </a:r>
            <a:r>
              <a:rPr lang="en-US" sz="3200" b="1" baseline="30000">
                <a:latin typeface="Calibri" pitchFamily="34" charset="0"/>
                <a:ea typeface="ＭＳ Ｐゴシック"/>
                <a:cs typeface="ＭＳ Ｐゴシック"/>
              </a:rPr>
              <a:t>14</a:t>
            </a:r>
            <a:r>
              <a:rPr lang="en-US" sz="3200" b="1">
                <a:latin typeface="Calibri" pitchFamily="34" charset="0"/>
                <a:ea typeface="ＭＳ Ｐゴシック"/>
                <a:cs typeface="ＭＳ Ｐゴシック"/>
              </a:rPr>
              <a:t>CO</a:t>
            </a:r>
            <a:r>
              <a:rPr lang="en-US" sz="3200" b="1" baseline="-25000">
                <a:latin typeface="Calibri" pitchFamily="34" charset="0"/>
                <a:ea typeface="ＭＳ Ｐゴシック"/>
                <a:cs typeface="ＭＳ Ｐゴシック"/>
              </a:rPr>
              <a:t>2</a:t>
            </a:r>
            <a:endParaRPr lang="en-US" sz="3200">
              <a:latin typeface="Calibri" pitchFamily="34" charset="0"/>
              <a:ea typeface="ＭＳ Ｐゴシック"/>
              <a:cs typeface="ＭＳ Ｐゴシック"/>
            </a:endParaRPr>
          </a:p>
        </p:txBody>
      </p:sp>
      <p:sp>
        <p:nvSpPr>
          <p:cNvPr id="31785" name="Text Box 97"/>
          <p:cNvSpPr txBox="1">
            <a:spLocks noChangeArrowheads="1"/>
          </p:cNvSpPr>
          <p:nvPr/>
        </p:nvSpPr>
        <p:spPr bwMode="auto">
          <a:xfrm>
            <a:off x="381000" y="5334000"/>
            <a:ext cx="8458200" cy="769938"/>
          </a:xfrm>
          <a:prstGeom prst="rect">
            <a:avLst/>
          </a:prstGeom>
          <a:noFill/>
          <a:ln w="9525">
            <a:noFill/>
            <a:miter lim="800000"/>
            <a:headEnd/>
            <a:tailEnd/>
          </a:ln>
        </p:spPr>
        <p:txBody>
          <a:bodyPr>
            <a:spAutoFit/>
          </a:bodyPr>
          <a:lstStyle/>
          <a:p>
            <a:pPr eaLnBrk="0" hangingPunct="0">
              <a:spcBef>
                <a:spcPct val="50000"/>
              </a:spcBef>
            </a:pPr>
            <a:endParaRPr lang="en-US" sz="2200">
              <a:latin typeface="Times" pitchFamily="18" charset="0"/>
              <a:ea typeface="ＭＳ Ｐゴシック"/>
              <a:cs typeface="ＭＳ Ｐゴシック"/>
            </a:endParaRPr>
          </a:p>
          <a:p>
            <a:pPr eaLnBrk="0" hangingPunct="0">
              <a:spcBef>
                <a:spcPct val="50000"/>
              </a:spcBef>
            </a:pPr>
            <a:endParaRPr lang="en-US" sz="2200" baseline="-25000">
              <a:latin typeface="Times" pitchFamily="18" charset="0"/>
              <a:ea typeface="ＭＳ Ｐゴシック"/>
              <a:cs typeface="ＭＳ Ｐゴシック"/>
            </a:endParaRPr>
          </a:p>
        </p:txBody>
      </p:sp>
      <p:sp>
        <p:nvSpPr>
          <p:cNvPr id="31786" name="Text Box 98"/>
          <p:cNvSpPr txBox="1">
            <a:spLocks noChangeArrowheads="1"/>
          </p:cNvSpPr>
          <p:nvPr/>
        </p:nvSpPr>
        <p:spPr bwMode="auto">
          <a:xfrm>
            <a:off x="300038" y="6332538"/>
            <a:ext cx="184666" cy="400110"/>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85800" y="685800"/>
            <a:ext cx="7689850" cy="5158860"/>
          </a:xfrm>
          <a:prstGeom prst="rect">
            <a:avLst/>
          </a:prstGeom>
        </p:spPr>
      </p:pic>
      <p:sp>
        <p:nvSpPr>
          <p:cNvPr id="10" name="Text Box 36"/>
          <p:cNvSpPr txBox="1">
            <a:spLocks noChangeArrowheads="1"/>
          </p:cNvSpPr>
          <p:nvPr/>
        </p:nvSpPr>
        <p:spPr bwMode="auto">
          <a:xfrm>
            <a:off x="1676400" y="1600200"/>
            <a:ext cx="1822734" cy="400110"/>
          </a:xfrm>
          <a:prstGeom prst="rect">
            <a:avLst/>
          </a:prstGeom>
          <a:noFill/>
          <a:ln w="9525">
            <a:noFill/>
            <a:miter lim="800000"/>
            <a:headEnd/>
            <a:tailEnd/>
          </a:ln>
        </p:spPr>
        <p:txBody>
          <a:bodyPr wrap="none">
            <a:prstTxWarp prst="textNoShape">
              <a:avLst/>
            </a:prstTxWarp>
            <a:spAutoFit/>
          </a:bodyPr>
          <a:lstStyle/>
          <a:p>
            <a:r>
              <a:rPr lang="en-US" sz="2000" dirty="0" smtClean="0">
                <a:solidFill>
                  <a:srgbClr val="008000"/>
                </a:solidFill>
              </a:rPr>
              <a:t>14</a:t>
            </a:r>
            <a:r>
              <a:rPr lang="en-US" sz="2000" dirty="0">
                <a:solidFill>
                  <a:srgbClr val="008000"/>
                </a:solidFill>
              </a:rPr>
              <a:t>±2 ppb/ppm</a:t>
            </a:r>
          </a:p>
        </p:txBody>
      </p:sp>
      <p:grpSp>
        <p:nvGrpSpPr>
          <p:cNvPr id="2" name="Group 13"/>
          <p:cNvGrpSpPr/>
          <p:nvPr/>
        </p:nvGrpSpPr>
        <p:grpSpPr>
          <a:xfrm>
            <a:off x="4724400" y="1752600"/>
            <a:ext cx="3530286" cy="1619310"/>
            <a:chOff x="4724400" y="1905000"/>
            <a:chExt cx="3530286" cy="1619310"/>
          </a:xfrm>
        </p:grpSpPr>
        <p:sp>
          <p:nvSpPr>
            <p:cNvPr id="9" name="TextBox 8"/>
            <p:cNvSpPr txBox="1"/>
            <p:nvPr/>
          </p:nvSpPr>
          <p:spPr>
            <a:xfrm>
              <a:off x="6858000" y="3124200"/>
              <a:ext cx="1396686" cy="400110"/>
            </a:xfrm>
            <a:prstGeom prst="rect">
              <a:avLst/>
            </a:prstGeom>
            <a:noFill/>
          </p:spPr>
          <p:txBody>
            <a:bodyPr wrap="none" rtlCol="0">
              <a:spAutoFit/>
            </a:bodyPr>
            <a:lstStyle/>
            <a:p>
              <a:r>
                <a:rPr lang="en-US" sz="2000" dirty="0" smtClean="0">
                  <a:solidFill>
                    <a:srgbClr val="09187F"/>
                  </a:solidFill>
                </a:rPr>
                <a:t>9 ppb/ppm</a:t>
              </a:r>
              <a:endParaRPr lang="en-US" sz="2000" dirty="0">
                <a:solidFill>
                  <a:srgbClr val="09187F"/>
                </a:solidFill>
              </a:endParaRPr>
            </a:p>
          </p:txBody>
        </p:sp>
        <p:sp>
          <p:nvSpPr>
            <p:cNvPr id="11" name="TextBox 10"/>
            <p:cNvSpPr txBox="1"/>
            <p:nvPr/>
          </p:nvSpPr>
          <p:spPr>
            <a:xfrm>
              <a:off x="4724400" y="1905000"/>
              <a:ext cx="1539329" cy="400110"/>
            </a:xfrm>
            <a:prstGeom prst="rect">
              <a:avLst/>
            </a:prstGeom>
            <a:noFill/>
            <a:ln>
              <a:noFill/>
            </a:ln>
          </p:spPr>
          <p:txBody>
            <a:bodyPr wrap="none" rtlCol="0">
              <a:spAutoFit/>
            </a:bodyPr>
            <a:lstStyle/>
            <a:p>
              <a:r>
                <a:rPr lang="en-US" sz="2000" dirty="0" smtClean="0">
                  <a:solidFill>
                    <a:srgbClr val="1F587E"/>
                  </a:solidFill>
                </a:rPr>
                <a:t>20 ppb/ppm</a:t>
              </a:r>
              <a:endParaRPr lang="en-US" sz="2000" dirty="0">
                <a:solidFill>
                  <a:srgbClr val="1F587E"/>
                </a:solidFill>
              </a:endParaRPr>
            </a:p>
          </p:txBody>
        </p:sp>
      </p:grpSp>
      <p:sp>
        <p:nvSpPr>
          <p:cNvPr id="13" name="TextBox 12"/>
          <p:cNvSpPr txBox="1"/>
          <p:nvPr/>
        </p:nvSpPr>
        <p:spPr>
          <a:xfrm>
            <a:off x="4724400" y="4343400"/>
            <a:ext cx="1396686" cy="400110"/>
          </a:xfrm>
          <a:prstGeom prst="rect">
            <a:avLst/>
          </a:prstGeom>
          <a:noFill/>
        </p:spPr>
        <p:txBody>
          <a:bodyPr wrap="none" rtlCol="0">
            <a:spAutoFit/>
          </a:bodyPr>
          <a:lstStyle/>
          <a:p>
            <a:r>
              <a:rPr lang="en-US" sz="2000" dirty="0" smtClean="0">
                <a:solidFill>
                  <a:srgbClr val="00B2FF"/>
                </a:solidFill>
              </a:rPr>
              <a:t>7 ppb/ppm</a:t>
            </a:r>
            <a:endParaRPr lang="en-US" sz="2000" dirty="0">
              <a:solidFill>
                <a:srgbClr val="00B2FF"/>
              </a:solidFill>
            </a:endParaRPr>
          </a:p>
        </p:txBody>
      </p:sp>
      <p:sp>
        <p:nvSpPr>
          <p:cNvPr id="15" name="Rectangle 2"/>
          <p:cNvSpPr txBox="1">
            <a:spLocks noChangeArrowheads="1"/>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mj-ea"/>
                <a:cs typeface="+mj-cs"/>
              </a:rPr>
              <a:t>Emission ratios: CO:CO</a:t>
            </a:r>
            <a:r>
              <a:rPr kumimoji="0" lang="en-US" sz="3600" b="0" i="0" u="none" strike="noStrike" kern="0" cap="none" spc="0" normalizeH="0" baseline="-25000" noProof="0" dirty="0" smtClean="0">
                <a:ln>
                  <a:noFill/>
                </a:ln>
                <a:solidFill>
                  <a:schemeClr val="tx2"/>
                </a:solidFill>
                <a:effectLst/>
                <a:uLnTx/>
                <a:uFillTx/>
                <a:latin typeface="+mj-lt"/>
                <a:ea typeface="+mj-ea"/>
                <a:cs typeface="+mj-cs"/>
              </a:rPr>
              <a:t>2</a:t>
            </a:r>
            <a:r>
              <a:rPr kumimoji="0" lang="en-US" sz="3600" b="0" i="0" u="none" strike="noStrike" kern="0" cap="none" spc="0" normalizeH="0" baseline="0" noProof="0" dirty="0" smtClean="0">
                <a:ln>
                  <a:noFill/>
                </a:ln>
                <a:solidFill>
                  <a:schemeClr val="tx2"/>
                </a:solidFill>
                <a:effectLst/>
                <a:uLnTx/>
                <a:uFillTx/>
                <a:latin typeface="+mj-lt"/>
                <a:ea typeface="+mj-ea"/>
                <a:cs typeface="+mj-cs"/>
              </a:rPr>
              <a:t>ff</a:t>
            </a:r>
            <a:endParaRPr kumimoji="0" lang="en-US" sz="3600" b="0" i="0" u="none" strike="noStrike" kern="0" cap="none" spc="0" normalizeH="0" baseline="0" noProof="0" dirty="0">
              <a:ln>
                <a:noFill/>
              </a:ln>
              <a:solidFill>
                <a:schemeClr val="tx2"/>
              </a:solidFill>
              <a:effectLst/>
              <a:uLnTx/>
              <a:uFillTx/>
              <a:latin typeface="+mj-lt"/>
              <a:ea typeface="+mj-ea"/>
              <a:cs typeface="+mj-cs"/>
            </a:endParaRPr>
          </a:p>
        </p:txBody>
      </p:sp>
      <p:sp>
        <p:nvSpPr>
          <p:cNvPr id="14" name="TextBox 13"/>
          <p:cNvSpPr txBox="1"/>
          <p:nvPr/>
        </p:nvSpPr>
        <p:spPr>
          <a:xfrm>
            <a:off x="228600" y="5867400"/>
            <a:ext cx="8686800" cy="400110"/>
          </a:xfrm>
          <a:prstGeom prst="rect">
            <a:avLst/>
          </a:prstGeom>
          <a:noFill/>
        </p:spPr>
        <p:txBody>
          <a:bodyPr wrap="square" rtlCol="0">
            <a:noAutofit/>
          </a:bodyPr>
          <a:lstStyle/>
          <a:p>
            <a:r>
              <a:rPr lang="en-US" sz="1400" dirty="0" smtClean="0"/>
              <a:t>Turnbull, J. C., </a:t>
            </a:r>
            <a:r>
              <a:rPr lang="en-US" sz="1400" dirty="0" err="1" smtClean="0"/>
              <a:t>Karion</a:t>
            </a:r>
            <a:r>
              <a:rPr lang="en-US" sz="1400" dirty="0" smtClean="0"/>
              <a:t>, A., Fischer, M. L., </a:t>
            </a:r>
            <a:r>
              <a:rPr lang="en-US" sz="1400" dirty="0" err="1" smtClean="0"/>
              <a:t>Faloona</a:t>
            </a:r>
            <a:r>
              <a:rPr lang="en-US" sz="1400" dirty="0" smtClean="0"/>
              <a:t>, I. C., </a:t>
            </a:r>
            <a:r>
              <a:rPr lang="en-US" sz="1400" dirty="0" err="1" smtClean="0"/>
              <a:t>Guilderson</a:t>
            </a:r>
            <a:r>
              <a:rPr lang="en-US" sz="1400" dirty="0" smtClean="0"/>
              <a:t>, T. P., Lehman, S. J., Miller, B. R., Miller, J. B., </a:t>
            </a:r>
            <a:r>
              <a:rPr lang="en-US" sz="1400" dirty="0" err="1" smtClean="0"/>
              <a:t>Montzka</a:t>
            </a:r>
            <a:r>
              <a:rPr lang="en-US" sz="1400" dirty="0" smtClean="0"/>
              <a:t>, S. A., Sherwood, T., </a:t>
            </a:r>
            <a:r>
              <a:rPr lang="en-US" sz="1400" dirty="0" err="1" smtClean="0"/>
              <a:t>Saripalli</a:t>
            </a:r>
            <a:r>
              <a:rPr lang="en-US" sz="1400" dirty="0" smtClean="0"/>
              <a:t>, S., Sweeney, C., and Tans, P. P.: Measurement of fossil fuel derived carbon dioxide and other anthropogenic trace gases above Sacramento, California in spring 2009, Atmospheric Chemistry and Physics Discussions, 10.5194/acpd-10-1-2010, 2010.</a:t>
            </a:r>
            <a:endParaRPr lang="en-US"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457200" y="1143000"/>
            <a:ext cx="8229600" cy="4525963"/>
          </a:xfrm>
        </p:spPr>
        <p:txBody>
          <a:bodyPr/>
          <a:lstStyle/>
          <a:p>
            <a:r>
              <a:rPr lang="en-US" sz="2800" i="1" dirty="0" smtClean="0"/>
              <a:t>Regional</a:t>
            </a:r>
            <a:r>
              <a:rPr lang="en-US" sz="2800" i="1" dirty="0" smtClean="0"/>
              <a:t> C flux inverse </a:t>
            </a:r>
            <a:r>
              <a:rPr lang="en-US" sz="2800" i="1" dirty="0" smtClean="0"/>
              <a:t>estimates for the MCI appear to converge with inventory estimates</a:t>
            </a:r>
            <a:r>
              <a:rPr lang="en-US" sz="2800" dirty="0" smtClean="0"/>
              <a:t>.</a:t>
            </a:r>
            <a:endParaRPr lang="en-US" sz="2800" dirty="0" smtClean="0"/>
          </a:p>
          <a:p>
            <a:r>
              <a:rPr lang="en-US" sz="2800" i="1" dirty="0" smtClean="0"/>
              <a:t>Regional C flux inverse </a:t>
            </a:r>
            <a:r>
              <a:rPr lang="en-US" sz="2800" i="1" dirty="0" smtClean="0"/>
              <a:t>estimates for the MCI are fairly robust to assumptions.</a:t>
            </a:r>
          </a:p>
          <a:p>
            <a:r>
              <a:rPr lang="en-US" sz="2800" dirty="0" smtClean="0"/>
              <a:t>Regional sums of NEE </a:t>
            </a:r>
            <a:r>
              <a:rPr lang="en-US" sz="2800" i="1" dirty="0" smtClean="0"/>
              <a:t>do not </a:t>
            </a:r>
            <a:r>
              <a:rPr lang="en-US" sz="2800" dirty="0" smtClean="0"/>
              <a:t>require a very dense observational network, but spatial patterns </a:t>
            </a:r>
            <a:r>
              <a:rPr lang="en-US" sz="2800" i="1" dirty="0" smtClean="0"/>
              <a:t>are highly sensitive </a:t>
            </a:r>
            <a:r>
              <a:rPr lang="en-US" sz="2800" dirty="0" smtClean="0"/>
              <a:t>to the network.</a:t>
            </a:r>
            <a:endParaRPr lang="en-US" sz="2800" dirty="0" smtClean="0"/>
          </a:p>
          <a:p>
            <a:r>
              <a:rPr lang="en-US" sz="2800" dirty="0" smtClean="0"/>
              <a:t>Differences remain across inversion systems (transport, structure of inversion).</a:t>
            </a:r>
            <a:endParaRPr lang="en-US" sz="2800" dirty="0" smtClean="0"/>
          </a:p>
          <a:p>
            <a:r>
              <a:rPr lang="en-US" sz="2800" dirty="0" smtClean="0"/>
              <a:t>Multi-species </a:t>
            </a:r>
            <a:r>
              <a:rPr lang="en-US" sz="2800" dirty="0" smtClean="0"/>
              <a:t>(fossil </a:t>
            </a:r>
            <a:r>
              <a:rPr lang="en-US" sz="2800" dirty="0" smtClean="0"/>
              <a:t>and </a:t>
            </a:r>
            <a:r>
              <a:rPr lang="en-US" sz="2800" dirty="0" smtClean="0"/>
              <a:t>bio CO2, </a:t>
            </a:r>
            <a:r>
              <a:rPr lang="en-US" sz="2800" dirty="0" smtClean="0"/>
              <a:t>CH4), high resolution (2 km) INFLUX inversions will address similar questions for an urban experiment.</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INFLUX</a:t>
            </a:r>
            <a:endParaRPr lang="en-US" dirty="0"/>
          </a:p>
        </p:txBody>
      </p:sp>
      <p:sp>
        <p:nvSpPr>
          <p:cNvPr id="3" name="Content Placeholder 2"/>
          <p:cNvSpPr>
            <a:spLocks noGrp="1"/>
          </p:cNvSpPr>
          <p:nvPr>
            <p:ph idx="1"/>
          </p:nvPr>
        </p:nvSpPr>
        <p:spPr/>
        <p:txBody>
          <a:bodyPr/>
          <a:lstStyle/>
          <a:p>
            <a:r>
              <a:rPr lang="en-US" dirty="0" smtClean="0"/>
              <a:t>Indianapolis flux experiment: A </a:t>
            </a:r>
            <a:r>
              <a:rPr lang="en-US" dirty="0" smtClean="0"/>
              <a:t>field campaign with very similar objectives to the NACP MCI, but aimed at urban/anthropogenic carbon fluxes.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design</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Dense, tower-based greenhouse gas measurement network</a:t>
            </a:r>
          </a:p>
          <a:p>
            <a:r>
              <a:rPr lang="en-US" dirty="0" smtClean="0"/>
              <a:t>Relatively simple terrain and dense meteorological data</a:t>
            </a:r>
          </a:p>
          <a:p>
            <a:pPr lvl="1">
              <a:buNone/>
            </a:pPr>
            <a:r>
              <a:rPr lang="en-US" i="1" dirty="0" smtClean="0"/>
              <a:t>  These yield our best chances to derive robust flux estimates using atmospheric inversions.</a:t>
            </a:r>
          </a:p>
          <a:p>
            <a:r>
              <a:rPr lang="en-US" dirty="0" smtClean="0"/>
              <a:t>Excellent “bottom-up” flux estimates from inventory methods</a:t>
            </a:r>
          </a:p>
          <a:p>
            <a:pPr lvl="1">
              <a:buNone/>
            </a:pPr>
            <a:r>
              <a:rPr lang="en-US" i="1" dirty="0" smtClean="0"/>
              <a:t>  This provides the test for the atmospheric inversion methodology.</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6658" name="Rectangle 2"/>
          <p:cNvSpPr>
            <a:spLocks noChangeArrowheads="1"/>
          </p:cNvSpPr>
          <p:nvPr/>
        </p:nvSpPr>
        <p:spPr bwMode="auto">
          <a:xfrm>
            <a:off x="325438" y="1295400"/>
            <a:ext cx="8480425" cy="4916488"/>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dirty="0"/>
          </a:p>
        </p:txBody>
      </p:sp>
      <p:sp>
        <p:nvSpPr>
          <p:cNvPr id="326659" name="Rectangle 3"/>
          <p:cNvSpPr>
            <a:spLocks noGrp="1" noChangeArrowheads="1"/>
          </p:cNvSpPr>
          <p:nvPr>
            <p:ph type="title"/>
          </p:nvPr>
        </p:nvSpPr>
        <p:spPr>
          <a:xfrm>
            <a:off x="442913" y="0"/>
            <a:ext cx="8320087" cy="914400"/>
          </a:xfrm>
        </p:spPr>
        <p:txBody>
          <a:bodyPr/>
          <a:lstStyle/>
          <a:p>
            <a:r>
              <a:rPr lang="en-US" sz="3600" dirty="0" smtClean="0"/>
              <a:t>Toolbox </a:t>
            </a:r>
            <a:r>
              <a:rPr lang="en-US" sz="2000" dirty="0" smtClean="0"/>
              <a:t>(used at Penn State)</a:t>
            </a:r>
            <a:endParaRPr lang="en-US" sz="3600" dirty="0"/>
          </a:p>
        </p:txBody>
      </p:sp>
      <p:grpSp>
        <p:nvGrpSpPr>
          <p:cNvPr id="2" name="Group 4"/>
          <p:cNvGrpSpPr>
            <a:grpSpLocks/>
          </p:cNvGrpSpPr>
          <p:nvPr/>
        </p:nvGrpSpPr>
        <p:grpSpPr bwMode="auto">
          <a:xfrm>
            <a:off x="938213" y="1447800"/>
            <a:ext cx="7162800" cy="3382963"/>
            <a:chOff x="288" y="768"/>
            <a:chExt cx="5184" cy="2448"/>
          </a:xfrm>
        </p:grpSpPr>
        <p:sp>
          <p:nvSpPr>
            <p:cNvPr id="326661" name="AutoShape 5"/>
            <p:cNvSpPr>
              <a:spLocks noChangeArrowheads="1"/>
            </p:cNvSpPr>
            <p:nvPr/>
          </p:nvSpPr>
          <p:spPr bwMode="auto">
            <a:xfrm>
              <a:off x="288" y="1776"/>
              <a:ext cx="1104" cy="960"/>
            </a:xfrm>
            <a:prstGeom prst="cube">
              <a:avLst>
                <a:gd name="adj" fmla="val 25000"/>
              </a:avLst>
            </a:prstGeom>
            <a:solidFill>
              <a:srgbClr val="00FFFF"/>
            </a:solidFill>
            <a:ln w="9525">
              <a:solidFill>
                <a:schemeClr val="tx1"/>
              </a:solidFill>
              <a:miter lim="800000"/>
              <a:headEnd/>
              <a:tailEnd/>
            </a:ln>
            <a:effectLst/>
          </p:spPr>
          <p:txBody>
            <a:bodyPr wrap="none" anchor="ctr">
              <a:prstTxWarp prst="textNoShape">
                <a:avLst/>
              </a:prstTxWarp>
            </a:bodyPr>
            <a:lstStyle/>
            <a:p>
              <a:pPr algn="ctr"/>
              <a:r>
                <a:rPr lang="en-US" sz="1800"/>
                <a:t>Air Parcel</a:t>
              </a:r>
            </a:p>
          </p:txBody>
        </p:sp>
        <p:sp>
          <p:nvSpPr>
            <p:cNvPr id="326662" name="AutoShape 6"/>
            <p:cNvSpPr>
              <a:spLocks noChangeArrowheads="1"/>
            </p:cNvSpPr>
            <p:nvPr/>
          </p:nvSpPr>
          <p:spPr bwMode="auto">
            <a:xfrm>
              <a:off x="4368" y="1728"/>
              <a:ext cx="1104" cy="960"/>
            </a:xfrm>
            <a:prstGeom prst="cube">
              <a:avLst>
                <a:gd name="adj" fmla="val 25000"/>
              </a:avLst>
            </a:prstGeom>
            <a:solidFill>
              <a:srgbClr val="00FFFF"/>
            </a:solidFill>
            <a:ln w="9525">
              <a:solidFill>
                <a:schemeClr val="tx1"/>
              </a:solidFill>
              <a:miter lim="800000"/>
              <a:headEnd/>
              <a:tailEnd/>
            </a:ln>
            <a:effectLst/>
          </p:spPr>
          <p:txBody>
            <a:bodyPr wrap="none" anchor="ctr">
              <a:prstTxWarp prst="textNoShape">
                <a:avLst/>
              </a:prstTxWarp>
            </a:bodyPr>
            <a:lstStyle/>
            <a:p>
              <a:pPr algn="ctr"/>
              <a:r>
                <a:rPr lang="en-US" sz="1800"/>
                <a:t>Air Parcel</a:t>
              </a:r>
            </a:p>
          </p:txBody>
        </p:sp>
        <p:sp>
          <p:nvSpPr>
            <p:cNvPr id="326663" name="AutoShape 7"/>
            <p:cNvSpPr>
              <a:spLocks noChangeArrowheads="1"/>
            </p:cNvSpPr>
            <p:nvPr/>
          </p:nvSpPr>
          <p:spPr bwMode="auto">
            <a:xfrm>
              <a:off x="2328" y="768"/>
              <a:ext cx="1104" cy="960"/>
            </a:xfrm>
            <a:prstGeom prst="cube">
              <a:avLst>
                <a:gd name="adj" fmla="val 25000"/>
              </a:avLst>
            </a:prstGeom>
            <a:solidFill>
              <a:srgbClr val="00FFFF"/>
            </a:solidFill>
            <a:ln w="9525">
              <a:solidFill>
                <a:schemeClr val="tx1"/>
              </a:solidFill>
              <a:miter lim="800000"/>
              <a:headEnd/>
              <a:tailEnd/>
            </a:ln>
            <a:effectLst/>
          </p:spPr>
          <p:txBody>
            <a:bodyPr wrap="none" anchor="ctr">
              <a:prstTxWarp prst="textNoShape">
                <a:avLst/>
              </a:prstTxWarp>
            </a:bodyPr>
            <a:lstStyle/>
            <a:p>
              <a:pPr algn="ctr"/>
              <a:r>
                <a:rPr lang="en-US" sz="1800"/>
                <a:t>Air Parcel</a:t>
              </a:r>
            </a:p>
          </p:txBody>
        </p:sp>
        <p:grpSp>
          <p:nvGrpSpPr>
            <p:cNvPr id="3" name="Group 8"/>
            <p:cNvGrpSpPr>
              <a:grpSpLocks/>
            </p:cNvGrpSpPr>
            <p:nvPr/>
          </p:nvGrpSpPr>
          <p:grpSpPr bwMode="auto">
            <a:xfrm>
              <a:off x="1728" y="1584"/>
              <a:ext cx="906" cy="1632"/>
              <a:chOff x="1728" y="1584"/>
              <a:chExt cx="906" cy="1632"/>
            </a:xfrm>
          </p:grpSpPr>
          <p:pic>
            <p:nvPicPr>
              <p:cNvPr id="326665" name="Picture 9" descr="bd05168_"/>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1728" y="2297"/>
                <a:ext cx="906" cy="919"/>
              </a:xfrm>
              <a:prstGeom prst="rect">
                <a:avLst/>
              </a:prstGeom>
              <a:noFill/>
            </p:spPr>
          </p:pic>
          <p:sp>
            <p:nvSpPr>
              <p:cNvPr id="326666" name="Freeform 10"/>
              <p:cNvSpPr>
                <a:spLocks/>
              </p:cNvSpPr>
              <p:nvPr/>
            </p:nvSpPr>
            <p:spPr bwMode="auto">
              <a:xfrm>
                <a:off x="1920" y="1584"/>
                <a:ext cx="480" cy="672"/>
              </a:xfrm>
              <a:custGeom>
                <a:avLst/>
                <a:gdLst/>
                <a:ahLst/>
                <a:cxnLst>
                  <a:cxn ang="0">
                    <a:pos x="16" y="528"/>
                  </a:cxn>
                  <a:cxn ang="0">
                    <a:pos x="16" y="384"/>
                  </a:cxn>
                  <a:cxn ang="0">
                    <a:pos x="112" y="192"/>
                  </a:cxn>
                  <a:cxn ang="0">
                    <a:pos x="352" y="0"/>
                  </a:cxn>
                </a:cxnLst>
                <a:rect l="0" t="0" r="r" b="b"/>
                <a:pathLst>
                  <a:path w="352" h="528">
                    <a:moveTo>
                      <a:pt x="16" y="528"/>
                    </a:moveTo>
                    <a:cubicBezTo>
                      <a:pt x="8" y="484"/>
                      <a:pt x="0" y="440"/>
                      <a:pt x="16" y="384"/>
                    </a:cubicBezTo>
                    <a:cubicBezTo>
                      <a:pt x="32" y="328"/>
                      <a:pt x="56" y="256"/>
                      <a:pt x="112" y="192"/>
                    </a:cubicBezTo>
                    <a:cubicBezTo>
                      <a:pt x="168" y="128"/>
                      <a:pt x="312" y="32"/>
                      <a:pt x="352" y="0"/>
                    </a:cubicBezTo>
                  </a:path>
                </a:pathLst>
              </a:custGeom>
              <a:noFill/>
              <a:ln w="34925">
                <a:solidFill>
                  <a:srgbClr val="FF0000"/>
                </a:solidFill>
                <a:round/>
                <a:headEnd/>
                <a:tailEnd type="stealth" w="med" len="med"/>
              </a:ln>
              <a:effectLst/>
            </p:spPr>
            <p:txBody>
              <a:bodyPr>
                <a:prstTxWarp prst="textNoShape">
                  <a:avLst/>
                </a:prstTxWarp>
              </a:bodyPr>
              <a:lstStyle/>
              <a:p>
                <a:endParaRPr lang="en-US"/>
              </a:p>
            </p:txBody>
          </p:sp>
          <p:sp>
            <p:nvSpPr>
              <p:cNvPr id="326667" name="Text Box 11"/>
              <p:cNvSpPr txBox="1">
                <a:spLocks noChangeArrowheads="1"/>
              </p:cNvSpPr>
              <p:nvPr/>
            </p:nvSpPr>
            <p:spPr bwMode="auto">
              <a:xfrm>
                <a:off x="1728" y="1804"/>
                <a:ext cx="673" cy="244"/>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600"/>
                  <a:t>Sources</a:t>
                </a:r>
              </a:p>
            </p:txBody>
          </p:sp>
        </p:grpSp>
        <p:grpSp>
          <p:nvGrpSpPr>
            <p:cNvPr id="4" name="Group 12"/>
            <p:cNvGrpSpPr>
              <a:grpSpLocks/>
            </p:cNvGrpSpPr>
            <p:nvPr/>
          </p:nvGrpSpPr>
          <p:grpSpPr bwMode="auto">
            <a:xfrm>
              <a:off x="3216" y="1488"/>
              <a:ext cx="779" cy="1728"/>
              <a:chOff x="3216" y="1488"/>
              <a:chExt cx="779" cy="1728"/>
            </a:xfrm>
          </p:grpSpPr>
          <p:pic>
            <p:nvPicPr>
              <p:cNvPr id="326669" name="Picture 13" descr="na01524_"/>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3216" y="2266"/>
                <a:ext cx="779" cy="950"/>
              </a:xfrm>
              <a:prstGeom prst="rect">
                <a:avLst/>
              </a:prstGeom>
              <a:noFill/>
            </p:spPr>
          </p:pic>
          <p:sp>
            <p:nvSpPr>
              <p:cNvPr id="326670" name="Freeform 14"/>
              <p:cNvSpPr>
                <a:spLocks/>
              </p:cNvSpPr>
              <p:nvPr/>
            </p:nvSpPr>
            <p:spPr bwMode="auto">
              <a:xfrm>
                <a:off x="3264" y="1488"/>
                <a:ext cx="384" cy="720"/>
              </a:xfrm>
              <a:custGeom>
                <a:avLst/>
                <a:gdLst/>
                <a:ahLst/>
                <a:cxnLst>
                  <a:cxn ang="0">
                    <a:pos x="0" y="0"/>
                  </a:cxn>
                  <a:cxn ang="0">
                    <a:pos x="240" y="144"/>
                  </a:cxn>
                  <a:cxn ang="0">
                    <a:pos x="336" y="480"/>
                  </a:cxn>
                </a:cxnLst>
                <a:rect l="0" t="0" r="r" b="b"/>
                <a:pathLst>
                  <a:path w="336" h="480">
                    <a:moveTo>
                      <a:pt x="0" y="0"/>
                    </a:moveTo>
                    <a:cubicBezTo>
                      <a:pt x="92" y="32"/>
                      <a:pt x="184" y="64"/>
                      <a:pt x="240" y="144"/>
                    </a:cubicBezTo>
                    <a:cubicBezTo>
                      <a:pt x="296" y="224"/>
                      <a:pt x="320" y="424"/>
                      <a:pt x="336" y="480"/>
                    </a:cubicBezTo>
                  </a:path>
                </a:pathLst>
              </a:custGeom>
              <a:noFill/>
              <a:ln w="34925">
                <a:solidFill>
                  <a:srgbClr val="008000"/>
                </a:solidFill>
                <a:round/>
                <a:headEnd/>
                <a:tailEnd type="stealth" w="med" len="med"/>
              </a:ln>
              <a:effectLst/>
            </p:spPr>
            <p:txBody>
              <a:bodyPr>
                <a:prstTxWarp prst="textNoShape">
                  <a:avLst/>
                </a:prstTxWarp>
              </a:bodyPr>
              <a:lstStyle/>
              <a:p>
                <a:endParaRPr lang="en-US"/>
              </a:p>
            </p:txBody>
          </p:sp>
          <p:sp>
            <p:nvSpPr>
              <p:cNvPr id="326671" name="Text Box 15"/>
              <p:cNvSpPr txBox="1">
                <a:spLocks noChangeArrowheads="1"/>
              </p:cNvSpPr>
              <p:nvPr/>
            </p:nvSpPr>
            <p:spPr bwMode="auto">
              <a:xfrm>
                <a:off x="3364" y="1728"/>
                <a:ext cx="493" cy="244"/>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600"/>
                  <a:t>Sinks</a:t>
                </a:r>
              </a:p>
            </p:txBody>
          </p:sp>
        </p:grpSp>
        <p:grpSp>
          <p:nvGrpSpPr>
            <p:cNvPr id="5" name="Group 16"/>
            <p:cNvGrpSpPr>
              <a:grpSpLocks/>
            </p:cNvGrpSpPr>
            <p:nvPr/>
          </p:nvGrpSpPr>
          <p:grpSpPr bwMode="auto">
            <a:xfrm>
              <a:off x="816" y="1200"/>
              <a:ext cx="1504" cy="728"/>
              <a:chOff x="672" y="816"/>
              <a:chExt cx="1504" cy="728"/>
            </a:xfrm>
          </p:grpSpPr>
          <p:sp>
            <p:nvSpPr>
              <p:cNvPr id="326673" name="Freeform 17"/>
              <p:cNvSpPr>
                <a:spLocks/>
              </p:cNvSpPr>
              <p:nvPr/>
            </p:nvSpPr>
            <p:spPr bwMode="auto">
              <a:xfrm>
                <a:off x="672" y="912"/>
                <a:ext cx="1504" cy="632"/>
              </a:xfrm>
              <a:custGeom>
                <a:avLst/>
                <a:gdLst/>
                <a:ahLst/>
                <a:cxnLst>
                  <a:cxn ang="0">
                    <a:pos x="16" y="632"/>
                  </a:cxn>
                  <a:cxn ang="0">
                    <a:pos x="16" y="392"/>
                  </a:cxn>
                  <a:cxn ang="0">
                    <a:pos x="112" y="200"/>
                  </a:cxn>
                  <a:cxn ang="0">
                    <a:pos x="400" y="56"/>
                  </a:cxn>
                  <a:cxn ang="0">
                    <a:pos x="880" y="8"/>
                  </a:cxn>
                  <a:cxn ang="0">
                    <a:pos x="1504" y="8"/>
                  </a:cxn>
                </a:cxnLst>
                <a:rect l="0" t="0" r="r" b="b"/>
                <a:pathLst>
                  <a:path w="1504" h="632">
                    <a:moveTo>
                      <a:pt x="16" y="632"/>
                    </a:moveTo>
                    <a:cubicBezTo>
                      <a:pt x="8" y="548"/>
                      <a:pt x="0" y="464"/>
                      <a:pt x="16" y="392"/>
                    </a:cubicBezTo>
                    <a:cubicBezTo>
                      <a:pt x="32" y="320"/>
                      <a:pt x="48" y="256"/>
                      <a:pt x="112" y="200"/>
                    </a:cubicBezTo>
                    <a:cubicBezTo>
                      <a:pt x="176" y="144"/>
                      <a:pt x="272" y="88"/>
                      <a:pt x="400" y="56"/>
                    </a:cubicBezTo>
                    <a:cubicBezTo>
                      <a:pt x="528" y="24"/>
                      <a:pt x="696" y="16"/>
                      <a:pt x="880" y="8"/>
                    </a:cubicBezTo>
                    <a:cubicBezTo>
                      <a:pt x="1064" y="0"/>
                      <a:pt x="1284" y="4"/>
                      <a:pt x="1504" y="8"/>
                    </a:cubicBezTo>
                  </a:path>
                </a:pathLst>
              </a:custGeom>
              <a:noFill/>
              <a:ln w="317500">
                <a:solidFill>
                  <a:srgbClr val="CCFFFF"/>
                </a:solidFill>
                <a:round/>
                <a:headEnd/>
                <a:tailEnd type="stealth" w="med" len="med"/>
              </a:ln>
              <a:effectLst/>
            </p:spPr>
            <p:txBody>
              <a:bodyPr>
                <a:prstTxWarp prst="textNoShape">
                  <a:avLst/>
                </a:prstTxWarp>
              </a:bodyPr>
              <a:lstStyle/>
              <a:p>
                <a:endParaRPr lang="en-US"/>
              </a:p>
            </p:txBody>
          </p:sp>
          <p:sp>
            <p:nvSpPr>
              <p:cNvPr id="326674" name="Text Box 18"/>
              <p:cNvSpPr txBox="1">
                <a:spLocks noChangeArrowheads="1"/>
              </p:cNvSpPr>
              <p:nvPr/>
            </p:nvSpPr>
            <p:spPr bwMode="auto">
              <a:xfrm>
                <a:off x="1107" y="816"/>
                <a:ext cx="512" cy="287"/>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rPr>
                  <a:t>wind</a:t>
                </a:r>
              </a:p>
            </p:txBody>
          </p:sp>
        </p:grpSp>
        <p:grpSp>
          <p:nvGrpSpPr>
            <p:cNvPr id="6" name="Group 19"/>
            <p:cNvGrpSpPr>
              <a:grpSpLocks/>
            </p:cNvGrpSpPr>
            <p:nvPr/>
          </p:nvGrpSpPr>
          <p:grpSpPr bwMode="auto">
            <a:xfrm>
              <a:off x="3360" y="1152"/>
              <a:ext cx="1632" cy="728"/>
              <a:chOff x="3360" y="1152"/>
              <a:chExt cx="1632" cy="728"/>
            </a:xfrm>
          </p:grpSpPr>
          <p:sp>
            <p:nvSpPr>
              <p:cNvPr id="326676" name="Freeform 20"/>
              <p:cNvSpPr>
                <a:spLocks/>
              </p:cNvSpPr>
              <p:nvPr/>
            </p:nvSpPr>
            <p:spPr bwMode="auto">
              <a:xfrm flipH="1">
                <a:off x="3360" y="1248"/>
                <a:ext cx="1632" cy="632"/>
              </a:xfrm>
              <a:custGeom>
                <a:avLst/>
                <a:gdLst/>
                <a:ahLst/>
                <a:cxnLst>
                  <a:cxn ang="0">
                    <a:pos x="16" y="632"/>
                  </a:cxn>
                  <a:cxn ang="0">
                    <a:pos x="16" y="392"/>
                  </a:cxn>
                  <a:cxn ang="0">
                    <a:pos x="112" y="200"/>
                  </a:cxn>
                  <a:cxn ang="0">
                    <a:pos x="400" y="56"/>
                  </a:cxn>
                  <a:cxn ang="0">
                    <a:pos x="880" y="8"/>
                  </a:cxn>
                  <a:cxn ang="0">
                    <a:pos x="1504" y="8"/>
                  </a:cxn>
                </a:cxnLst>
                <a:rect l="0" t="0" r="r" b="b"/>
                <a:pathLst>
                  <a:path w="1504" h="632">
                    <a:moveTo>
                      <a:pt x="16" y="632"/>
                    </a:moveTo>
                    <a:cubicBezTo>
                      <a:pt x="8" y="548"/>
                      <a:pt x="0" y="464"/>
                      <a:pt x="16" y="392"/>
                    </a:cubicBezTo>
                    <a:cubicBezTo>
                      <a:pt x="32" y="320"/>
                      <a:pt x="48" y="256"/>
                      <a:pt x="112" y="200"/>
                    </a:cubicBezTo>
                    <a:cubicBezTo>
                      <a:pt x="176" y="144"/>
                      <a:pt x="272" y="88"/>
                      <a:pt x="400" y="56"/>
                    </a:cubicBezTo>
                    <a:cubicBezTo>
                      <a:pt x="528" y="24"/>
                      <a:pt x="696" y="16"/>
                      <a:pt x="880" y="8"/>
                    </a:cubicBezTo>
                    <a:cubicBezTo>
                      <a:pt x="1064" y="0"/>
                      <a:pt x="1284" y="4"/>
                      <a:pt x="1504" y="8"/>
                    </a:cubicBezTo>
                  </a:path>
                </a:pathLst>
              </a:custGeom>
              <a:noFill/>
              <a:ln w="317500">
                <a:solidFill>
                  <a:srgbClr val="CCFFFF"/>
                </a:solidFill>
                <a:round/>
                <a:headEnd type="triangle" w="med" len="sm"/>
                <a:tailEnd type="none" w="med" len="med"/>
              </a:ln>
              <a:effectLst/>
            </p:spPr>
            <p:txBody>
              <a:bodyPr>
                <a:prstTxWarp prst="textNoShape">
                  <a:avLst/>
                </a:prstTxWarp>
              </a:bodyPr>
              <a:lstStyle/>
              <a:p>
                <a:endParaRPr lang="en-US"/>
              </a:p>
            </p:txBody>
          </p:sp>
          <p:sp>
            <p:nvSpPr>
              <p:cNvPr id="326677" name="Text Box 21"/>
              <p:cNvSpPr txBox="1">
                <a:spLocks noChangeArrowheads="1"/>
              </p:cNvSpPr>
              <p:nvPr/>
            </p:nvSpPr>
            <p:spPr bwMode="auto">
              <a:xfrm>
                <a:off x="3792" y="1152"/>
                <a:ext cx="512" cy="287"/>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rPr>
                  <a:t>wind</a:t>
                </a:r>
              </a:p>
            </p:txBody>
          </p:sp>
        </p:grpSp>
      </p:grpSp>
      <p:grpSp>
        <p:nvGrpSpPr>
          <p:cNvPr id="7" name="Group 22"/>
          <p:cNvGrpSpPr>
            <a:grpSpLocks/>
          </p:cNvGrpSpPr>
          <p:nvPr/>
        </p:nvGrpSpPr>
        <p:grpSpPr bwMode="auto">
          <a:xfrm>
            <a:off x="368300" y="4573588"/>
            <a:ext cx="701675" cy="1066800"/>
            <a:chOff x="232" y="2760"/>
            <a:chExt cx="442" cy="672"/>
          </a:xfrm>
        </p:grpSpPr>
        <p:grpSp>
          <p:nvGrpSpPr>
            <p:cNvPr id="8" name="Group 23"/>
            <p:cNvGrpSpPr>
              <a:grpSpLocks/>
            </p:cNvGrpSpPr>
            <p:nvPr/>
          </p:nvGrpSpPr>
          <p:grpSpPr bwMode="auto">
            <a:xfrm>
              <a:off x="260" y="2760"/>
              <a:ext cx="384" cy="672"/>
              <a:chOff x="288" y="3216"/>
              <a:chExt cx="384" cy="672"/>
            </a:xfrm>
          </p:grpSpPr>
          <p:sp>
            <p:nvSpPr>
              <p:cNvPr id="326680" name="Rectangle 24"/>
              <p:cNvSpPr>
                <a:spLocks noChangeArrowheads="1"/>
              </p:cNvSpPr>
              <p:nvPr/>
            </p:nvSpPr>
            <p:spPr bwMode="auto">
              <a:xfrm>
                <a:off x="432" y="3264"/>
                <a:ext cx="96" cy="24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326681" name="Oval 25"/>
              <p:cNvSpPr>
                <a:spLocks noChangeArrowheads="1"/>
              </p:cNvSpPr>
              <p:nvPr/>
            </p:nvSpPr>
            <p:spPr bwMode="auto">
              <a:xfrm>
                <a:off x="384" y="3216"/>
                <a:ext cx="192" cy="48"/>
              </a:xfrm>
              <a:prstGeom prst="ellipse">
                <a:avLst/>
              </a:prstGeom>
              <a:solidFill>
                <a:srgbClr val="CCFFFF">
                  <a:alpha val="50000"/>
                </a:srgbClr>
              </a:solidFill>
              <a:ln w="9525">
                <a:solidFill>
                  <a:schemeClr val="tx1"/>
                </a:solidFill>
                <a:round/>
                <a:headEnd/>
                <a:tailEnd/>
              </a:ln>
              <a:effectLst/>
            </p:spPr>
            <p:txBody>
              <a:bodyPr wrap="none" anchor="ctr">
                <a:prstTxWarp prst="textNoShape">
                  <a:avLst/>
                </a:prstTxWarp>
              </a:bodyPr>
              <a:lstStyle/>
              <a:p>
                <a:endParaRPr lang="en-US"/>
              </a:p>
            </p:txBody>
          </p:sp>
          <p:sp>
            <p:nvSpPr>
              <p:cNvPr id="326682" name="Oval 26"/>
              <p:cNvSpPr>
                <a:spLocks noChangeArrowheads="1"/>
              </p:cNvSpPr>
              <p:nvPr/>
            </p:nvSpPr>
            <p:spPr bwMode="auto">
              <a:xfrm>
                <a:off x="288" y="3504"/>
                <a:ext cx="384" cy="384"/>
              </a:xfrm>
              <a:prstGeom prst="ellipse">
                <a:avLst/>
              </a:prstGeom>
              <a:solidFill>
                <a:srgbClr val="CCFFFF">
                  <a:alpha val="50000"/>
                </a:srgbClr>
              </a:solidFill>
              <a:ln w="9525">
                <a:solidFill>
                  <a:schemeClr val="tx1"/>
                </a:solidFill>
                <a:round/>
                <a:headEnd/>
                <a:tailEnd/>
              </a:ln>
              <a:effectLst/>
            </p:spPr>
            <p:txBody>
              <a:bodyPr wrap="none" anchor="ctr">
                <a:prstTxWarp prst="textNoShape">
                  <a:avLst/>
                </a:prstTxWarp>
              </a:bodyPr>
              <a:lstStyle/>
              <a:p>
                <a:endParaRPr lang="en-US"/>
              </a:p>
            </p:txBody>
          </p:sp>
        </p:grpSp>
        <p:sp>
          <p:nvSpPr>
            <p:cNvPr id="326683" name="Text Box 27"/>
            <p:cNvSpPr txBox="1">
              <a:spLocks noChangeArrowheads="1"/>
            </p:cNvSpPr>
            <p:nvPr/>
          </p:nvSpPr>
          <p:spPr bwMode="auto">
            <a:xfrm>
              <a:off x="232" y="3141"/>
              <a:ext cx="442" cy="173"/>
            </a:xfrm>
            <a:prstGeom prst="rect">
              <a:avLst/>
            </a:prstGeom>
            <a:noFill/>
            <a:ln w="9525">
              <a:noFill/>
              <a:miter lim="800000"/>
              <a:headEnd/>
              <a:tailEnd/>
            </a:ln>
            <a:effectLst/>
          </p:spPr>
          <p:txBody>
            <a:bodyPr wrap="none">
              <a:prstTxWarp prst="textNoShape">
                <a:avLst/>
              </a:prstTxWarp>
              <a:spAutoFit/>
            </a:bodyPr>
            <a:lstStyle/>
            <a:p>
              <a:r>
                <a:rPr lang="en-US" sz="1200"/>
                <a:t>Sample</a:t>
              </a:r>
            </a:p>
          </p:txBody>
        </p:sp>
      </p:grpSp>
      <p:grpSp>
        <p:nvGrpSpPr>
          <p:cNvPr id="9" name="Group 28"/>
          <p:cNvGrpSpPr>
            <a:grpSpLocks/>
          </p:cNvGrpSpPr>
          <p:nvPr/>
        </p:nvGrpSpPr>
        <p:grpSpPr bwMode="auto">
          <a:xfrm>
            <a:off x="8001000" y="4362450"/>
            <a:ext cx="701675" cy="1066800"/>
            <a:chOff x="232" y="2760"/>
            <a:chExt cx="442" cy="672"/>
          </a:xfrm>
        </p:grpSpPr>
        <p:grpSp>
          <p:nvGrpSpPr>
            <p:cNvPr id="10" name="Group 29"/>
            <p:cNvGrpSpPr>
              <a:grpSpLocks/>
            </p:cNvGrpSpPr>
            <p:nvPr/>
          </p:nvGrpSpPr>
          <p:grpSpPr bwMode="auto">
            <a:xfrm>
              <a:off x="260" y="2760"/>
              <a:ext cx="384" cy="672"/>
              <a:chOff x="288" y="3216"/>
              <a:chExt cx="384" cy="672"/>
            </a:xfrm>
          </p:grpSpPr>
          <p:sp>
            <p:nvSpPr>
              <p:cNvPr id="326686" name="Rectangle 30"/>
              <p:cNvSpPr>
                <a:spLocks noChangeArrowheads="1"/>
              </p:cNvSpPr>
              <p:nvPr/>
            </p:nvSpPr>
            <p:spPr bwMode="auto">
              <a:xfrm>
                <a:off x="432" y="3264"/>
                <a:ext cx="96" cy="24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326687" name="Oval 31"/>
              <p:cNvSpPr>
                <a:spLocks noChangeArrowheads="1"/>
              </p:cNvSpPr>
              <p:nvPr/>
            </p:nvSpPr>
            <p:spPr bwMode="auto">
              <a:xfrm>
                <a:off x="384" y="3216"/>
                <a:ext cx="192" cy="48"/>
              </a:xfrm>
              <a:prstGeom prst="ellipse">
                <a:avLst/>
              </a:prstGeom>
              <a:solidFill>
                <a:srgbClr val="CCFFFF">
                  <a:alpha val="50000"/>
                </a:srgbClr>
              </a:solidFill>
              <a:ln w="9525">
                <a:solidFill>
                  <a:schemeClr val="tx1"/>
                </a:solidFill>
                <a:round/>
                <a:headEnd/>
                <a:tailEnd/>
              </a:ln>
              <a:effectLst/>
            </p:spPr>
            <p:txBody>
              <a:bodyPr wrap="none" anchor="ctr">
                <a:prstTxWarp prst="textNoShape">
                  <a:avLst/>
                </a:prstTxWarp>
              </a:bodyPr>
              <a:lstStyle/>
              <a:p>
                <a:endParaRPr lang="en-US"/>
              </a:p>
            </p:txBody>
          </p:sp>
          <p:sp>
            <p:nvSpPr>
              <p:cNvPr id="326688" name="Oval 32"/>
              <p:cNvSpPr>
                <a:spLocks noChangeArrowheads="1"/>
              </p:cNvSpPr>
              <p:nvPr/>
            </p:nvSpPr>
            <p:spPr bwMode="auto">
              <a:xfrm>
                <a:off x="288" y="3504"/>
                <a:ext cx="384" cy="384"/>
              </a:xfrm>
              <a:prstGeom prst="ellipse">
                <a:avLst/>
              </a:prstGeom>
              <a:solidFill>
                <a:srgbClr val="CCFFFF">
                  <a:alpha val="50000"/>
                </a:srgbClr>
              </a:solidFill>
              <a:ln w="9525">
                <a:solidFill>
                  <a:schemeClr val="tx1"/>
                </a:solidFill>
                <a:round/>
                <a:headEnd/>
                <a:tailEnd/>
              </a:ln>
              <a:effectLst/>
            </p:spPr>
            <p:txBody>
              <a:bodyPr wrap="none" anchor="ctr">
                <a:prstTxWarp prst="textNoShape">
                  <a:avLst/>
                </a:prstTxWarp>
              </a:bodyPr>
              <a:lstStyle/>
              <a:p>
                <a:endParaRPr lang="en-US"/>
              </a:p>
            </p:txBody>
          </p:sp>
        </p:grpSp>
        <p:sp>
          <p:nvSpPr>
            <p:cNvPr id="326689" name="Text Box 33"/>
            <p:cNvSpPr txBox="1">
              <a:spLocks noChangeArrowheads="1"/>
            </p:cNvSpPr>
            <p:nvPr/>
          </p:nvSpPr>
          <p:spPr bwMode="auto">
            <a:xfrm>
              <a:off x="232" y="3141"/>
              <a:ext cx="442" cy="173"/>
            </a:xfrm>
            <a:prstGeom prst="rect">
              <a:avLst/>
            </a:prstGeom>
            <a:noFill/>
            <a:ln w="9525">
              <a:noFill/>
              <a:miter lim="800000"/>
              <a:headEnd/>
              <a:tailEnd/>
            </a:ln>
            <a:effectLst/>
          </p:spPr>
          <p:txBody>
            <a:bodyPr wrap="none">
              <a:prstTxWarp prst="textNoShape">
                <a:avLst/>
              </a:prstTxWarp>
              <a:spAutoFit/>
            </a:bodyPr>
            <a:lstStyle/>
            <a:p>
              <a:r>
                <a:rPr lang="en-US" sz="1200"/>
                <a:t>Sample</a:t>
              </a:r>
            </a:p>
          </p:txBody>
        </p:sp>
      </p:grpSp>
      <p:sp>
        <p:nvSpPr>
          <p:cNvPr id="326690" name="Freeform 34"/>
          <p:cNvSpPr>
            <a:spLocks/>
          </p:cNvSpPr>
          <p:nvPr/>
        </p:nvSpPr>
        <p:spPr bwMode="auto">
          <a:xfrm>
            <a:off x="712788" y="3868738"/>
            <a:ext cx="665162" cy="992187"/>
          </a:xfrm>
          <a:custGeom>
            <a:avLst/>
            <a:gdLst/>
            <a:ahLst/>
            <a:cxnLst>
              <a:cxn ang="0">
                <a:pos x="210" y="0"/>
              </a:cxn>
              <a:cxn ang="0">
                <a:pos x="71" y="28"/>
              </a:cxn>
              <a:cxn ang="0">
                <a:pos x="37" y="118"/>
              </a:cxn>
              <a:cxn ang="0">
                <a:pos x="16" y="291"/>
              </a:cxn>
              <a:cxn ang="0">
                <a:pos x="2" y="451"/>
              </a:cxn>
              <a:cxn ang="0">
                <a:pos x="2" y="534"/>
              </a:cxn>
              <a:cxn ang="0">
                <a:pos x="2" y="618"/>
              </a:cxn>
            </a:cxnLst>
            <a:rect l="0" t="0" r="r" b="b"/>
            <a:pathLst>
              <a:path w="210" h="618">
                <a:moveTo>
                  <a:pt x="210" y="0"/>
                </a:moveTo>
                <a:cubicBezTo>
                  <a:pt x="155" y="4"/>
                  <a:pt x="100" y="8"/>
                  <a:pt x="71" y="28"/>
                </a:cubicBezTo>
                <a:cubicBezTo>
                  <a:pt x="42" y="48"/>
                  <a:pt x="46" y="74"/>
                  <a:pt x="37" y="118"/>
                </a:cubicBezTo>
                <a:cubicBezTo>
                  <a:pt x="28" y="162"/>
                  <a:pt x="22" y="235"/>
                  <a:pt x="16" y="291"/>
                </a:cubicBezTo>
                <a:cubicBezTo>
                  <a:pt x="10" y="347"/>
                  <a:pt x="4" y="411"/>
                  <a:pt x="2" y="451"/>
                </a:cubicBezTo>
                <a:cubicBezTo>
                  <a:pt x="0" y="491"/>
                  <a:pt x="2" y="506"/>
                  <a:pt x="2" y="534"/>
                </a:cubicBezTo>
                <a:cubicBezTo>
                  <a:pt x="2" y="562"/>
                  <a:pt x="2" y="605"/>
                  <a:pt x="2" y="618"/>
                </a:cubicBezTo>
              </a:path>
            </a:pathLst>
          </a:custGeom>
          <a:noFill/>
          <a:ln w="25400">
            <a:solidFill>
              <a:srgbClr val="0000FF"/>
            </a:solidFill>
            <a:round/>
            <a:headEnd/>
            <a:tailEnd type="triangle" w="sm" len="med"/>
          </a:ln>
          <a:effectLst/>
        </p:spPr>
        <p:txBody>
          <a:bodyPr>
            <a:prstTxWarp prst="textNoShape">
              <a:avLst/>
            </a:prstTxWarp>
          </a:bodyPr>
          <a:lstStyle/>
          <a:p>
            <a:endParaRPr lang="en-US"/>
          </a:p>
        </p:txBody>
      </p:sp>
      <p:sp>
        <p:nvSpPr>
          <p:cNvPr id="326691" name="Freeform 35"/>
          <p:cNvSpPr>
            <a:spLocks/>
          </p:cNvSpPr>
          <p:nvPr/>
        </p:nvSpPr>
        <p:spPr bwMode="auto">
          <a:xfrm flipH="1">
            <a:off x="7972425" y="3260725"/>
            <a:ext cx="377825" cy="1420813"/>
          </a:xfrm>
          <a:custGeom>
            <a:avLst/>
            <a:gdLst/>
            <a:ahLst/>
            <a:cxnLst>
              <a:cxn ang="0">
                <a:pos x="210" y="0"/>
              </a:cxn>
              <a:cxn ang="0">
                <a:pos x="71" y="28"/>
              </a:cxn>
              <a:cxn ang="0">
                <a:pos x="37" y="118"/>
              </a:cxn>
              <a:cxn ang="0">
                <a:pos x="16" y="291"/>
              </a:cxn>
              <a:cxn ang="0">
                <a:pos x="2" y="451"/>
              </a:cxn>
              <a:cxn ang="0">
                <a:pos x="2" y="534"/>
              </a:cxn>
              <a:cxn ang="0">
                <a:pos x="2" y="618"/>
              </a:cxn>
            </a:cxnLst>
            <a:rect l="0" t="0" r="r" b="b"/>
            <a:pathLst>
              <a:path w="210" h="618">
                <a:moveTo>
                  <a:pt x="210" y="0"/>
                </a:moveTo>
                <a:cubicBezTo>
                  <a:pt x="155" y="4"/>
                  <a:pt x="100" y="8"/>
                  <a:pt x="71" y="28"/>
                </a:cubicBezTo>
                <a:cubicBezTo>
                  <a:pt x="42" y="48"/>
                  <a:pt x="46" y="74"/>
                  <a:pt x="37" y="118"/>
                </a:cubicBezTo>
                <a:cubicBezTo>
                  <a:pt x="28" y="162"/>
                  <a:pt x="22" y="235"/>
                  <a:pt x="16" y="291"/>
                </a:cubicBezTo>
                <a:cubicBezTo>
                  <a:pt x="10" y="347"/>
                  <a:pt x="4" y="411"/>
                  <a:pt x="2" y="451"/>
                </a:cubicBezTo>
                <a:cubicBezTo>
                  <a:pt x="0" y="491"/>
                  <a:pt x="2" y="506"/>
                  <a:pt x="2" y="534"/>
                </a:cubicBezTo>
                <a:cubicBezTo>
                  <a:pt x="2" y="562"/>
                  <a:pt x="2" y="605"/>
                  <a:pt x="2" y="618"/>
                </a:cubicBezTo>
              </a:path>
            </a:pathLst>
          </a:custGeom>
          <a:noFill/>
          <a:ln w="25400">
            <a:solidFill>
              <a:srgbClr val="0000FF"/>
            </a:solidFill>
            <a:round/>
            <a:headEnd/>
            <a:tailEnd type="triangle" w="sm" len="med"/>
          </a:ln>
          <a:effectLst/>
        </p:spPr>
        <p:txBody>
          <a:bodyPr>
            <a:prstTxWarp prst="textNoShape">
              <a:avLst/>
            </a:prstTxWarp>
          </a:bodyPr>
          <a:lstStyle/>
          <a:p>
            <a:endParaRPr lang="en-US"/>
          </a:p>
        </p:txBody>
      </p:sp>
      <p:sp>
        <p:nvSpPr>
          <p:cNvPr id="39" name="TextBox 38"/>
          <p:cNvSpPr txBox="1"/>
          <p:nvPr/>
        </p:nvSpPr>
        <p:spPr>
          <a:xfrm>
            <a:off x="304800" y="5638800"/>
            <a:ext cx="7101556" cy="1323439"/>
          </a:xfrm>
          <a:prstGeom prst="rect">
            <a:avLst/>
          </a:prstGeom>
          <a:noFill/>
        </p:spPr>
        <p:txBody>
          <a:bodyPr wrap="square" rtlCol="0">
            <a:spAutoFit/>
          </a:bodyPr>
          <a:lstStyle/>
          <a:p>
            <a:r>
              <a:rPr lang="en-US" dirty="0" smtClean="0"/>
              <a:t>Network of tower-based GHG sensors:</a:t>
            </a:r>
          </a:p>
          <a:p>
            <a:r>
              <a:rPr lang="en-US" dirty="0" smtClean="0"/>
              <a:t>	(9 sites with CO</a:t>
            </a:r>
            <a:r>
              <a:rPr lang="en-US" baseline="-25000" dirty="0" smtClean="0"/>
              <a:t>2</a:t>
            </a:r>
            <a:r>
              <a:rPr lang="en-US" dirty="0" smtClean="0"/>
              <a:t> for the MCI)</a:t>
            </a:r>
          </a:p>
          <a:p>
            <a:r>
              <a:rPr lang="en-US" dirty="0" smtClean="0"/>
              <a:t>	(~11 sites with CO</a:t>
            </a:r>
            <a:r>
              <a:rPr lang="en-US" baseline="-25000" dirty="0" smtClean="0"/>
              <a:t>2</a:t>
            </a:r>
            <a:r>
              <a:rPr lang="en-US" dirty="0" smtClean="0"/>
              <a:t>, CH</a:t>
            </a:r>
            <a:r>
              <a:rPr lang="en-US" baseline="-25000" dirty="0" smtClean="0"/>
              <a:t>4</a:t>
            </a:r>
            <a:r>
              <a:rPr lang="en-US" dirty="0" smtClean="0"/>
              <a:t>, CO and </a:t>
            </a:r>
            <a:r>
              <a:rPr lang="en-US" baseline="30000" dirty="0" smtClean="0"/>
              <a:t>14</a:t>
            </a:r>
            <a:r>
              <a:rPr lang="en-US" dirty="0" smtClean="0"/>
              <a:t>CO</a:t>
            </a:r>
            <a:r>
              <a:rPr lang="en-US" baseline="-25000" dirty="0" smtClean="0"/>
              <a:t>2</a:t>
            </a:r>
            <a:r>
              <a:rPr lang="en-US" dirty="0" smtClean="0"/>
              <a:t> for INFLUX)</a:t>
            </a:r>
          </a:p>
          <a:p>
            <a:r>
              <a:rPr lang="en-US" dirty="0" smtClean="0"/>
              <a:t>	</a:t>
            </a:r>
            <a:endParaRPr lang="en-US" dirty="0"/>
          </a:p>
        </p:txBody>
      </p:sp>
      <p:sp>
        <p:nvSpPr>
          <p:cNvPr id="40" name="TextBox 39"/>
          <p:cNvSpPr txBox="1"/>
          <p:nvPr/>
        </p:nvSpPr>
        <p:spPr>
          <a:xfrm>
            <a:off x="0" y="838200"/>
            <a:ext cx="3956632" cy="1015663"/>
          </a:xfrm>
          <a:prstGeom prst="rect">
            <a:avLst/>
          </a:prstGeom>
          <a:noFill/>
        </p:spPr>
        <p:txBody>
          <a:bodyPr wrap="none" rtlCol="0">
            <a:spAutoFit/>
          </a:bodyPr>
          <a:lstStyle/>
          <a:p>
            <a:r>
              <a:rPr lang="en-US" dirty="0" smtClean="0"/>
              <a:t>Atmospheric transport model:</a:t>
            </a:r>
          </a:p>
          <a:p>
            <a:r>
              <a:rPr lang="en-US" dirty="0" smtClean="0"/>
              <a:t>	(WRF, 10km for the MCI) </a:t>
            </a:r>
          </a:p>
          <a:p>
            <a:r>
              <a:rPr lang="en-US" dirty="0" smtClean="0"/>
              <a:t>	(WRF, 2km for INFLUX)</a:t>
            </a:r>
            <a:endParaRPr lang="en-US" dirty="0"/>
          </a:p>
        </p:txBody>
      </p:sp>
      <p:sp>
        <p:nvSpPr>
          <p:cNvPr id="41" name="TextBox 40"/>
          <p:cNvSpPr txBox="1"/>
          <p:nvPr/>
        </p:nvSpPr>
        <p:spPr>
          <a:xfrm>
            <a:off x="4191000" y="4775537"/>
            <a:ext cx="3373740" cy="1015663"/>
          </a:xfrm>
          <a:prstGeom prst="rect">
            <a:avLst/>
          </a:prstGeom>
          <a:noFill/>
        </p:spPr>
        <p:txBody>
          <a:bodyPr wrap="none" rtlCol="0">
            <a:spAutoFit/>
          </a:bodyPr>
          <a:lstStyle/>
          <a:p>
            <a:r>
              <a:rPr lang="en-US" dirty="0" smtClean="0"/>
              <a:t>Prior flux estimate:</a:t>
            </a:r>
          </a:p>
          <a:p>
            <a:r>
              <a:rPr lang="en-US" dirty="0" smtClean="0"/>
              <a:t>	(</a:t>
            </a:r>
            <a:r>
              <a:rPr lang="en-US" dirty="0" err="1" smtClean="0"/>
              <a:t>SiB</a:t>
            </a:r>
            <a:r>
              <a:rPr lang="en-US" dirty="0" smtClean="0"/>
              <a:t>-</a:t>
            </a:r>
            <a:r>
              <a:rPr lang="en-US" dirty="0" smtClean="0"/>
              <a:t>Crop </a:t>
            </a:r>
            <a:r>
              <a:rPr lang="en-US" dirty="0" smtClean="0"/>
              <a:t>for MCI)</a:t>
            </a:r>
          </a:p>
          <a:p>
            <a:r>
              <a:rPr lang="en-US" dirty="0" smtClean="0"/>
              <a:t>	(Hestia for INFLUX)</a:t>
            </a:r>
            <a:endParaRPr lang="en-US" dirty="0"/>
          </a:p>
        </p:txBody>
      </p:sp>
      <p:sp>
        <p:nvSpPr>
          <p:cNvPr id="42" name="TextBox 41"/>
          <p:cNvSpPr txBox="1"/>
          <p:nvPr/>
        </p:nvSpPr>
        <p:spPr>
          <a:xfrm>
            <a:off x="5257800" y="762000"/>
            <a:ext cx="3810000" cy="1323439"/>
          </a:xfrm>
          <a:prstGeom prst="rect">
            <a:avLst/>
          </a:prstGeom>
          <a:noFill/>
        </p:spPr>
        <p:txBody>
          <a:bodyPr wrap="square" rtlCol="0">
            <a:spAutoFit/>
          </a:bodyPr>
          <a:lstStyle/>
          <a:p>
            <a:r>
              <a:rPr lang="en-US" dirty="0" smtClean="0"/>
              <a:t>B</a:t>
            </a:r>
            <a:r>
              <a:rPr lang="en-US" dirty="0" smtClean="0"/>
              <a:t>oundary conditions (CO2/met):</a:t>
            </a:r>
            <a:endParaRPr lang="en-US" dirty="0" smtClean="0"/>
          </a:p>
          <a:p>
            <a:r>
              <a:rPr lang="en-US" dirty="0" smtClean="0"/>
              <a:t>	(Carbon Tracker and 	NOAA aircraft </a:t>
            </a:r>
            <a:r>
              <a:rPr lang="en-US" dirty="0" smtClean="0"/>
              <a:t>profiles,</a:t>
            </a:r>
          </a:p>
          <a:p>
            <a:r>
              <a:rPr lang="en-US" dirty="0" smtClean="0"/>
              <a:t>	NCEP meteorology</a:t>
            </a:r>
            <a:r>
              <a:rPr lang="en-US" dirty="0" smtClean="0"/>
              <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Toolbox, continued</a:t>
            </a:r>
            <a:endParaRPr lang="en-US" sz="4000" dirty="0"/>
          </a:p>
        </p:txBody>
      </p:sp>
      <p:sp>
        <p:nvSpPr>
          <p:cNvPr id="3" name="Content Placeholder 2"/>
          <p:cNvSpPr>
            <a:spLocks noGrp="1"/>
          </p:cNvSpPr>
          <p:nvPr>
            <p:ph idx="1"/>
          </p:nvPr>
        </p:nvSpPr>
        <p:spPr>
          <a:xfrm>
            <a:off x="457200" y="1447800"/>
            <a:ext cx="4876800" cy="4525963"/>
          </a:xfrm>
        </p:spPr>
        <p:txBody>
          <a:bodyPr/>
          <a:lstStyle/>
          <a:p>
            <a:r>
              <a:rPr lang="en-US" sz="2400" dirty="0" err="1" smtClean="0"/>
              <a:t>Lagragian</a:t>
            </a:r>
            <a:r>
              <a:rPr lang="en-US" sz="2400" dirty="0" smtClean="0"/>
              <a:t> Particle Dispersion Model (LPDM, </a:t>
            </a:r>
            <a:r>
              <a:rPr lang="en-US" sz="2400" dirty="0" err="1" smtClean="0"/>
              <a:t>Uliasz</a:t>
            </a:r>
            <a:r>
              <a:rPr lang="en-US" sz="2400" dirty="0" smtClean="0"/>
              <a:t>). </a:t>
            </a:r>
            <a:r>
              <a:rPr lang="en-US" sz="2400" dirty="0" smtClean="0"/>
              <a:t> </a:t>
            </a:r>
            <a:endParaRPr lang="en-US" sz="2400" dirty="0" smtClean="0"/>
          </a:p>
          <a:p>
            <a:pPr lvl="1"/>
            <a:r>
              <a:rPr lang="en-US" sz="2000" dirty="0" smtClean="0"/>
              <a:t>Determines </a:t>
            </a:r>
            <a:r>
              <a:rPr lang="en-US" sz="2000" dirty="0" smtClean="0"/>
              <a:t>“influence function” – the </a:t>
            </a:r>
            <a:r>
              <a:rPr lang="en-US" sz="2000" dirty="0" smtClean="0"/>
              <a:t>area</a:t>
            </a:r>
            <a:r>
              <a:rPr lang="en-US" sz="2000" dirty="0" smtClean="0"/>
              <a:t>s </a:t>
            </a:r>
            <a:r>
              <a:rPr lang="en-US" sz="2000" dirty="0" smtClean="0"/>
              <a:t>that </a:t>
            </a:r>
            <a:r>
              <a:rPr lang="en-US" sz="2000" dirty="0" smtClean="0"/>
              <a:t>contribute to GHG concentrations at measurement points.</a:t>
            </a:r>
          </a:p>
          <a:p>
            <a:r>
              <a:rPr lang="en-US" sz="2400" dirty="0" smtClean="0"/>
              <a:t>Independent data for evaluation of our results.</a:t>
            </a:r>
          </a:p>
          <a:p>
            <a:pPr lvl="1"/>
            <a:r>
              <a:rPr lang="en-US" sz="2000" dirty="0" smtClean="0"/>
              <a:t>Agricultural inventory, flux towers and some aircraft data for the MCI</a:t>
            </a:r>
          </a:p>
          <a:p>
            <a:pPr lvl="1"/>
            <a:r>
              <a:rPr lang="en-US" sz="2000" dirty="0" smtClean="0"/>
              <a:t>Fossil fuel inventory, (flux towers?) </a:t>
            </a:r>
            <a:r>
              <a:rPr lang="en-US" sz="2000" dirty="0" smtClean="0"/>
              <a:t>and</a:t>
            </a:r>
            <a:r>
              <a:rPr lang="en-US" sz="2000" dirty="0" smtClean="0"/>
              <a:t> </a:t>
            </a:r>
            <a:r>
              <a:rPr lang="en-US" sz="2000" dirty="0" smtClean="0"/>
              <a:t>abundant in situ aircraft </a:t>
            </a:r>
            <a:r>
              <a:rPr lang="en-US" sz="2000" dirty="0" smtClean="0"/>
              <a:t>data for INFLUX</a:t>
            </a:r>
            <a:endParaRPr lang="en-US" sz="2000" dirty="0"/>
          </a:p>
        </p:txBody>
      </p:sp>
      <p:pic>
        <p:nvPicPr>
          <p:cNvPr id="4" name="Picture 3"/>
          <p:cNvPicPr>
            <a:picLocks noChangeAspect="1"/>
          </p:cNvPicPr>
          <p:nvPr/>
        </p:nvPicPr>
        <p:blipFill>
          <a:blip r:embed="rId2"/>
          <a:stretch>
            <a:fillRect/>
          </a:stretch>
        </p:blipFill>
        <p:spPr>
          <a:xfrm>
            <a:off x="5505113" y="1600200"/>
            <a:ext cx="3410287" cy="5105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Inversion method</a:t>
            </a:r>
            <a:endParaRPr lang="en-US" dirty="0"/>
          </a:p>
        </p:txBody>
      </p:sp>
      <p:sp>
        <p:nvSpPr>
          <p:cNvPr id="3" name="Content Placeholder 2"/>
          <p:cNvSpPr>
            <a:spLocks noGrp="1"/>
          </p:cNvSpPr>
          <p:nvPr>
            <p:ph idx="1"/>
          </p:nvPr>
        </p:nvSpPr>
        <p:spPr>
          <a:xfrm>
            <a:off x="381000" y="1295400"/>
            <a:ext cx="8458200" cy="4525963"/>
          </a:xfrm>
        </p:spPr>
        <p:txBody>
          <a:bodyPr/>
          <a:lstStyle/>
          <a:p>
            <a:r>
              <a:rPr lang="en-US" sz="2800" dirty="0" smtClean="0"/>
              <a:t>Simulate atmospheric transport.</a:t>
            </a:r>
          </a:p>
          <a:p>
            <a:r>
              <a:rPr lang="en-US" sz="2800" dirty="0" smtClean="0"/>
              <a:t>Run LPDM to determine influence functions</a:t>
            </a:r>
          </a:p>
          <a:p>
            <a:r>
              <a:rPr lang="en-US" sz="2800" dirty="0" smtClean="0"/>
              <a:t>Convolute influence functions with prior flux estimates to predict CO</a:t>
            </a:r>
            <a:r>
              <a:rPr lang="en-US" sz="2800" baseline="-25000" dirty="0" smtClean="0"/>
              <a:t>2</a:t>
            </a:r>
            <a:r>
              <a:rPr lang="en-US" sz="2800" dirty="0" smtClean="0"/>
              <a:t> at observation points</a:t>
            </a:r>
          </a:p>
          <a:p>
            <a:r>
              <a:rPr lang="en-US" sz="2800" dirty="0" smtClean="0"/>
              <a:t>Compare modeled and observed CO</a:t>
            </a:r>
            <a:r>
              <a:rPr lang="en-US" sz="2800" baseline="-25000" dirty="0" smtClean="0"/>
              <a:t>2</a:t>
            </a:r>
            <a:r>
              <a:rPr lang="en-US" sz="2800" dirty="0" smtClean="0"/>
              <a:t> and minimize the difference by adjusting the fluxes and boundary conditions</a:t>
            </a:r>
            <a:r>
              <a:rPr lang="en-US" sz="2800" dirty="0" smtClean="0"/>
              <a: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t="20400"/>
          <a:stretch>
            <a:fillRect/>
          </a:stretch>
        </p:blipFill>
        <p:spPr>
          <a:xfrm>
            <a:off x="242407" y="1295400"/>
            <a:ext cx="8672993" cy="4038600"/>
          </a:xfrm>
          <a:prstGeom prst="rect">
            <a:avLst/>
          </a:prstGeom>
        </p:spPr>
      </p:pic>
      <p:sp>
        <p:nvSpPr>
          <p:cNvPr id="5" name="Title 1"/>
          <p:cNvSpPr>
            <a:spLocks noGrp="1"/>
          </p:cNvSpPr>
          <p:nvPr>
            <p:ph type="title"/>
          </p:nvPr>
        </p:nvSpPr>
        <p:spPr>
          <a:xfrm>
            <a:off x="457200" y="152400"/>
            <a:ext cx="8229600" cy="1143000"/>
          </a:xfrm>
        </p:spPr>
        <p:txBody>
          <a:bodyPr/>
          <a:lstStyle/>
          <a:p>
            <a:r>
              <a:rPr lang="en-US" dirty="0" smtClean="0"/>
              <a:t>Inversion </a:t>
            </a:r>
            <a:r>
              <a:rPr lang="en-US" dirty="0" smtClean="0"/>
              <a:t>method </a:t>
            </a:r>
            <a:r>
              <a:rPr lang="en-US" smtClean="0"/>
              <a:t>(graphic)</a:t>
            </a:r>
            <a:endParaRPr lang="en-US" dirty="0"/>
          </a:p>
        </p:txBody>
      </p:sp>
      <p:sp>
        <p:nvSpPr>
          <p:cNvPr id="13" name="TextBox 12"/>
          <p:cNvSpPr txBox="1"/>
          <p:nvPr/>
        </p:nvSpPr>
        <p:spPr>
          <a:xfrm>
            <a:off x="7010400" y="2971800"/>
            <a:ext cx="1752600" cy="707886"/>
          </a:xfrm>
          <a:prstGeom prst="rect">
            <a:avLst/>
          </a:prstGeom>
          <a:noFill/>
        </p:spPr>
        <p:txBody>
          <a:bodyPr wrap="square" rtlCol="0">
            <a:spAutoFit/>
          </a:bodyPr>
          <a:lstStyle/>
          <a:p>
            <a:pPr algn="ctr"/>
            <a:r>
              <a:rPr lang="en-US" dirty="0" smtClean="0"/>
              <a:t>Estimated together </a:t>
            </a:r>
            <a:endParaRPr lang="en-US" dirty="0"/>
          </a:p>
        </p:txBody>
      </p:sp>
      <p:cxnSp>
        <p:nvCxnSpPr>
          <p:cNvPr id="15" name="Straight Arrow Connector 14"/>
          <p:cNvCxnSpPr/>
          <p:nvPr/>
        </p:nvCxnSpPr>
        <p:spPr>
          <a:xfrm rot="5400000" flipH="1" flipV="1">
            <a:off x="7734300" y="2552700"/>
            <a:ext cx="6858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0800000">
            <a:off x="6019800" y="3124200"/>
            <a:ext cx="11430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a:off x="7735094" y="3999706"/>
            <a:ext cx="6858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066800" y="5486400"/>
            <a:ext cx="7315200" cy="1015663"/>
          </a:xfrm>
          <a:prstGeom prst="rect">
            <a:avLst/>
          </a:prstGeom>
          <a:noFill/>
        </p:spPr>
        <p:txBody>
          <a:bodyPr wrap="square" rtlCol="0">
            <a:spAutoFit/>
          </a:bodyPr>
          <a:lstStyle/>
          <a:p>
            <a:r>
              <a:rPr lang="en-US" dirty="0" smtClean="0"/>
              <a:t>Enhance uncertainty assessment by experimenting with the prior and the uncertainty estimates (model-data, prior) and examining the impact on the derived fluxes.</a:t>
            </a:r>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12947</TotalTime>
  <Words>2226</Words>
  <Application>Microsoft Macintosh PowerPoint</Application>
  <PresentationFormat>On-screen Show (4:3)</PresentationFormat>
  <Paragraphs>278</Paragraphs>
  <Slides>36</Slides>
  <Notes>6</Notes>
  <HiddenSlides>0</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Default Design</vt:lpstr>
      <vt:lpstr>Greenhouse gas fluxes derived from regional measurement networks and atmospheric inversions:  Results from the MCI and INFLUX experiments</vt:lpstr>
      <vt:lpstr>Learn by doing</vt:lpstr>
      <vt:lpstr>Evolution of the MCI</vt:lpstr>
      <vt:lpstr>INFLUX</vt:lpstr>
      <vt:lpstr>Experimental design</vt:lpstr>
      <vt:lpstr>Toolbox (used at Penn State)</vt:lpstr>
      <vt:lpstr>Toolbox, continued</vt:lpstr>
      <vt:lpstr>Inversion method</vt:lpstr>
      <vt:lpstr>Inversion method (graphic)</vt:lpstr>
      <vt:lpstr>Slide 10</vt:lpstr>
      <vt:lpstr>CO2 Concentration Network: 2008</vt:lpstr>
      <vt:lpstr>Slide 12</vt:lpstr>
      <vt:lpstr>Slide 13</vt:lpstr>
      <vt:lpstr>Slide 14</vt:lpstr>
      <vt:lpstr>Slide 15</vt:lpstr>
      <vt:lpstr>Synoptic variability in boundary-layer CO2 mixing ratios: Daily daytime averages</vt:lpstr>
      <vt:lpstr>Slide 17</vt:lpstr>
      <vt:lpstr>Slide 18</vt:lpstr>
      <vt:lpstr>Slide 19</vt:lpstr>
      <vt:lpstr>Slide 20</vt:lpstr>
      <vt:lpstr>Slide 21</vt:lpstr>
      <vt:lpstr>Slide 22</vt:lpstr>
      <vt:lpstr>Slide 23</vt:lpstr>
      <vt:lpstr>CO2 Concentration Network: 2008</vt:lpstr>
      <vt:lpstr>INFLUX (Indianapolis FLUX)</vt:lpstr>
      <vt:lpstr>Why Indianapolis?</vt:lpstr>
      <vt:lpstr>Tower-based measurements: continuous</vt:lpstr>
      <vt:lpstr>Tower locations</vt:lpstr>
      <vt:lpstr>Slide 29</vt:lpstr>
      <vt:lpstr>Slide 30</vt:lpstr>
      <vt:lpstr>Slide 31</vt:lpstr>
      <vt:lpstr>Slide 32</vt:lpstr>
      <vt:lpstr>Slide 33</vt:lpstr>
      <vt:lpstr>Slide 34</vt:lpstr>
      <vt:lpstr>Slide 35</vt:lpstr>
      <vt:lpstr>Conclusions</vt:lpstr>
    </vt:vector>
  </TitlesOfParts>
  <Company>NCAR/UCAR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Goals of Workshop</dc:title>
  <dc:creator>Lisa Dilling</dc:creator>
  <cp:lastModifiedBy>Ken Davis</cp:lastModifiedBy>
  <cp:revision>426</cp:revision>
  <dcterms:created xsi:type="dcterms:W3CDTF">2010-12-16T13:53:42Z</dcterms:created>
  <dcterms:modified xsi:type="dcterms:W3CDTF">2010-12-16T15:30:04Z</dcterms:modified>
</cp:coreProperties>
</file>